
<file path=[Content_Types].xml><?xml version="1.0" encoding="utf-8"?>
<Types xmlns="http://schemas.openxmlformats.org/package/2006/content-types">
  <Default Extension="gif" ContentType="image/gif"/>
  <Default Extension="jp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1" r:id="rId1"/>
  </p:sldMasterIdLst>
  <p:notesMasterIdLst>
    <p:notesMasterId r:id="rId95"/>
  </p:notesMasterIdLst>
  <p:sldIdLst>
    <p:sldId id="256" r:id="rId2"/>
    <p:sldId id="273" r:id="rId3"/>
    <p:sldId id="257" r:id="rId4"/>
    <p:sldId id="274" r:id="rId5"/>
    <p:sldId id="275" r:id="rId6"/>
    <p:sldId id="276" r:id="rId7"/>
    <p:sldId id="277" r:id="rId8"/>
    <p:sldId id="283" r:id="rId9"/>
    <p:sldId id="286" r:id="rId10"/>
    <p:sldId id="287" r:id="rId11"/>
    <p:sldId id="291" r:id="rId12"/>
    <p:sldId id="292" r:id="rId13"/>
    <p:sldId id="293" r:id="rId14"/>
    <p:sldId id="294" r:id="rId15"/>
    <p:sldId id="258" r:id="rId16"/>
    <p:sldId id="278" r:id="rId17"/>
    <p:sldId id="279" r:id="rId18"/>
    <p:sldId id="280" r:id="rId19"/>
    <p:sldId id="288" r:id="rId20"/>
    <p:sldId id="289" r:id="rId21"/>
    <p:sldId id="290" r:id="rId22"/>
    <p:sldId id="298" r:id="rId23"/>
    <p:sldId id="281" r:id="rId24"/>
    <p:sldId id="296" r:id="rId25"/>
    <p:sldId id="282" r:id="rId26"/>
    <p:sldId id="297" r:id="rId27"/>
    <p:sldId id="299" r:id="rId28"/>
    <p:sldId id="300" r:id="rId29"/>
    <p:sldId id="301" r:id="rId30"/>
    <p:sldId id="303" r:id="rId31"/>
    <p:sldId id="305" r:id="rId32"/>
    <p:sldId id="304" r:id="rId33"/>
    <p:sldId id="306" r:id="rId34"/>
    <p:sldId id="307" r:id="rId35"/>
    <p:sldId id="308" r:id="rId36"/>
    <p:sldId id="309" r:id="rId37"/>
    <p:sldId id="302" r:id="rId38"/>
    <p:sldId id="310" r:id="rId39"/>
    <p:sldId id="311" r:id="rId40"/>
    <p:sldId id="312" r:id="rId41"/>
    <p:sldId id="313" r:id="rId42"/>
    <p:sldId id="317" r:id="rId43"/>
    <p:sldId id="318" r:id="rId44"/>
    <p:sldId id="319" r:id="rId45"/>
    <p:sldId id="320" r:id="rId46"/>
    <p:sldId id="321" r:id="rId47"/>
    <p:sldId id="322" r:id="rId48"/>
    <p:sldId id="323" r:id="rId49"/>
    <p:sldId id="325" r:id="rId50"/>
    <p:sldId id="324" r:id="rId51"/>
    <p:sldId id="314" r:id="rId52"/>
    <p:sldId id="315" r:id="rId53"/>
    <p:sldId id="316" r:id="rId54"/>
    <p:sldId id="326" r:id="rId55"/>
    <p:sldId id="327" r:id="rId56"/>
    <p:sldId id="328" r:id="rId57"/>
    <p:sldId id="329" r:id="rId58"/>
    <p:sldId id="330" r:id="rId59"/>
    <p:sldId id="331" r:id="rId60"/>
    <p:sldId id="335" r:id="rId61"/>
    <p:sldId id="332" r:id="rId62"/>
    <p:sldId id="333" r:id="rId63"/>
    <p:sldId id="334" r:id="rId64"/>
    <p:sldId id="336" r:id="rId65"/>
    <p:sldId id="337" r:id="rId66"/>
    <p:sldId id="344" r:id="rId67"/>
    <p:sldId id="345" r:id="rId68"/>
    <p:sldId id="346" r:id="rId69"/>
    <p:sldId id="347" r:id="rId70"/>
    <p:sldId id="348" r:id="rId71"/>
    <p:sldId id="349" r:id="rId72"/>
    <p:sldId id="350" r:id="rId73"/>
    <p:sldId id="351" r:id="rId74"/>
    <p:sldId id="343" r:id="rId75"/>
    <p:sldId id="352" r:id="rId76"/>
    <p:sldId id="338" r:id="rId77"/>
    <p:sldId id="340" r:id="rId78"/>
    <p:sldId id="341" r:id="rId79"/>
    <p:sldId id="342" r:id="rId80"/>
    <p:sldId id="353" r:id="rId81"/>
    <p:sldId id="355" r:id="rId82"/>
    <p:sldId id="354" r:id="rId83"/>
    <p:sldId id="357" r:id="rId84"/>
    <p:sldId id="339" r:id="rId85"/>
    <p:sldId id="356" r:id="rId86"/>
    <p:sldId id="358" r:id="rId87"/>
    <p:sldId id="359" r:id="rId88"/>
    <p:sldId id="360" r:id="rId89"/>
    <p:sldId id="362" r:id="rId90"/>
    <p:sldId id="361" r:id="rId91"/>
    <p:sldId id="365" r:id="rId92"/>
    <p:sldId id="363" r:id="rId93"/>
    <p:sldId id="364" r:id="rId9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EFF4"/>
    <a:srgbClr val="CDDCE7"/>
    <a:srgbClr val="58B6C0"/>
    <a:srgbClr val="C1B56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Estilo Claro 1 - Ênfas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113A9D2-9D6B-4929-AA2D-F23B5EE8CBE7}" styleName="Estilo com Tema 2 - Ênfase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Estilo com Tema 1 - Ênfas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Estilo com Tema 1 - Ênfase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Estilo com Tema 1 - Ênfase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BC89EF96-8CEA-46FF-86C4-4CE0E7609802}" styleName="Estilo Claro 3 - Ênfase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01"/>
    <p:restoredTop sz="96132"/>
  </p:normalViewPr>
  <p:slideViewPr>
    <p:cSldViewPr snapToGrid="0" snapToObjects="1">
      <p:cViewPr varScale="1">
        <p:scale>
          <a:sx n="89" d="100"/>
          <a:sy n="89" d="100"/>
        </p:scale>
        <p:origin x="192"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56D1CE-ECC9-4D97-BDDF-049E8902F6C3}" type="doc">
      <dgm:prSet loTypeId="urn:microsoft.com/office/officeart/2018/2/layout/IconVerticalSolidList" loCatId="icon" qsTypeId="urn:microsoft.com/office/officeart/2005/8/quickstyle/simple2" qsCatId="simple" csTypeId="urn:microsoft.com/office/officeart/2005/8/colors/accent0_3" csCatId="mainScheme" phldr="1"/>
      <dgm:spPr/>
      <dgm:t>
        <a:bodyPr/>
        <a:lstStyle/>
        <a:p>
          <a:endParaRPr lang="en-US"/>
        </a:p>
      </dgm:t>
    </dgm:pt>
    <dgm:pt modelId="{D37A537A-F7BE-40D4-A482-DC322288729F}">
      <dgm:prSet/>
      <dgm:spPr/>
      <dgm:t>
        <a:bodyPr/>
        <a:lstStyle/>
        <a:p>
          <a:pPr>
            <a:lnSpc>
              <a:spcPct val="100000"/>
            </a:lnSpc>
          </a:pPr>
          <a:r>
            <a:rPr lang="pt-BR"/>
            <a:t>Dispositivos de entrada levam dados do meio para o computador.</a:t>
          </a:r>
          <a:endParaRPr lang="en-US"/>
        </a:p>
      </dgm:t>
    </dgm:pt>
    <dgm:pt modelId="{77B1EF08-D88A-4735-AE26-A2BD3953695A}" type="parTrans" cxnId="{1641487C-114E-4D96-90E4-9805DFF545E2}">
      <dgm:prSet/>
      <dgm:spPr/>
      <dgm:t>
        <a:bodyPr/>
        <a:lstStyle/>
        <a:p>
          <a:endParaRPr lang="en-US"/>
        </a:p>
      </dgm:t>
    </dgm:pt>
    <dgm:pt modelId="{77710F80-0074-46F5-87E3-862CAEB2D4E1}" type="sibTrans" cxnId="{1641487C-114E-4D96-90E4-9805DFF545E2}">
      <dgm:prSet/>
      <dgm:spPr/>
      <dgm:t>
        <a:bodyPr/>
        <a:lstStyle/>
        <a:p>
          <a:endParaRPr lang="en-US"/>
        </a:p>
      </dgm:t>
    </dgm:pt>
    <dgm:pt modelId="{C55BBE78-30A3-4726-899F-4AA13069A38B}">
      <dgm:prSet/>
      <dgm:spPr/>
      <dgm:t>
        <a:bodyPr/>
        <a:lstStyle/>
        <a:p>
          <a:pPr>
            <a:lnSpc>
              <a:spcPct val="100000"/>
            </a:lnSpc>
          </a:pPr>
          <a:r>
            <a:rPr lang="pt-BR"/>
            <a:t>Em geral eles reagem a estímulos, sejam eles físicos ou lógicos.</a:t>
          </a:r>
          <a:endParaRPr lang="en-US"/>
        </a:p>
      </dgm:t>
    </dgm:pt>
    <dgm:pt modelId="{06196485-26C4-4FE5-9973-C16DD260CFCE}" type="parTrans" cxnId="{ABEA1B34-073B-42EF-A274-12C910A78E00}">
      <dgm:prSet/>
      <dgm:spPr/>
      <dgm:t>
        <a:bodyPr/>
        <a:lstStyle/>
        <a:p>
          <a:endParaRPr lang="en-US"/>
        </a:p>
      </dgm:t>
    </dgm:pt>
    <dgm:pt modelId="{38D8742C-6535-4588-B6C0-6D7FBDED42F9}" type="sibTrans" cxnId="{ABEA1B34-073B-42EF-A274-12C910A78E00}">
      <dgm:prSet/>
      <dgm:spPr/>
      <dgm:t>
        <a:bodyPr/>
        <a:lstStyle/>
        <a:p>
          <a:endParaRPr lang="en-US"/>
        </a:p>
      </dgm:t>
    </dgm:pt>
    <dgm:pt modelId="{2A445CFD-0125-4FAF-A600-5E92A491A5F1}">
      <dgm:prSet/>
      <dgm:spPr/>
      <dgm:t>
        <a:bodyPr/>
        <a:lstStyle/>
        <a:p>
          <a:pPr>
            <a:lnSpc>
              <a:spcPct val="100000"/>
            </a:lnSpc>
          </a:pPr>
          <a:r>
            <a:rPr lang="pt-BR"/>
            <a:t>Teclado, mouse, scanners, microfones e câmeras são exemplos.</a:t>
          </a:r>
          <a:endParaRPr lang="en-US"/>
        </a:p>
      </dgm:t>
    </dgm:pt>
    <dgm:pt modelId="{C06A7E7F-61F3-4AF6-B73D-0D40F4BCCCC4}" type="parTrans" cxnId="{D463D48A-1398-4336-AB77-C5B1A5A7CF86}">
      <dgm:prSet/>
      <dgm:spPr/>
      <dgm:t>
        <a:bodyPr/>
        <a:lstStyle/>
        <a:p>
          <a:endParaRPr lang="en-US"/>
        </a:p>
      </dgm:t>
    </dgm:pt>
    <dgm:pt modelId="{4A7C500A-0C56-4394-8E99-51B5B848A25F}" type="sibTrans" cxnId="{D463D48A-1398-4336-AB77-C5B1A5A7CF86}">
      <dgm:prSet/>
      <dgm:spPr/>
      <dgm:t>
        <a:bodyPr/>
        <a:lstStyle/>
        <a:p>
          <a:endParaRPr lang="en-US"/>
        </a:p>
      </dgm:t>
    </dgm:pt>
    <dgm:pt modelId="{88C05FF6-24B0-4285-96CF-64F25CFB7B21}" type="pres">
      <dgm:prSet presAssocID="{F856D1CE-ECC9-4D97-BDDF-049E8902F6C3}" presName="root" presStyleCnt="0">
        <dgm:presLayoutVars>
          <dgm:dir/>
          <dgm:resizeHandles val="exact"/>
        </dgm:presLayoutVars>
      </dgm:prSet>
      <dgm:spPr/>
    </dgm:pt>
    <dgm:pt modelId="{83298A18-22C5-49E3-859D-1212B532332F}" type="pres">
      <dgm:prSet presAssocID="{D37A537A-F7BE-40D4-A482-DC322288729F}" presName="compNode" presStyleCnt="0"/>
      <dgm:spPr/>
    </dgm:pt>
    <dgm:pt modelId="{6130DFF3-6688-426A-A36A-CE5108243089}" type="pres">
      <dgm:prSet presAssocID="{D37A537A-F7BE-40D4-A482-DC322288729F}" presName="bgRect" presStyleLbl="bgShp" presStyleIdx="0" presStyleCnt="3"/>
      <dgm:spPr>
        <a:xfrm>
          <a:off x="0" y="680"/>
          <a:ext cx="6261100" cy="1593460"/>
        </a:xfrm>
        <a:prstGeom prst="roundRect">
          <a:avLst>
            <a:gd name="adj" fmla="val 10000"/>
          </a:avLst>
        </a:prstGeom>
        <a:solidFill>
          <a:srgbClr val="58B6C0">
            <a:hueOff val="0"/>
            <a:satOff val="0"/>
            <a:lumOff val="0"/>
            <a:alphaOff val="0"/>
          </a:srgbClr>
        </a:solidFill>
        <a:ln>
          <a:noFill/>
        </a:ln>
        <a:effectLst/>
      </dgm:spPr>
    </dgm:pt>
    <dgm:pt modelId="{D9A3AC59-F452-499F-99F6-33EBBBC336E2}" type="pres">
      <dgm:prSet presAssocID="{D37A537A-F7BE-40D4-A482-DC322288729F}" presName="iconRect" presStyleLbl="node1" presStyleIdx="0" presStyleCnt="3"/>
      <dgm:spPr>
        <a:xfrm>
          <a:off x="482021" y="359209"/>
          <a:ext cx="876403" cy="876403"/>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gm:spPr>
      <dgm:extLst>
        <a:ext uri="{E40237B7-FDA0-4F09-8148-C483321AD2D9}">
          <dgm14:cNvPr xmlns:dgm14="http://schemas.microsoft.com/office/drawing/2010/diagram" id="0" name="" descr="Scanner"/>
        </a:ext>
      </dgm:extLst>
    </dgm:pt>
    <dgm:pt modelId="{13D74E3F-EDF3-48A8-B940-BDC03D1AE5B9}" type="pres">
      <dgm:prSet presAssocID="{D37A537A-F7BE-40D4-A482-DC322288729F}" presName="spaceRect" presStyleCnt="0"/>
      <dgm:spPr/>
    </dgm:pt>
    <dgm:pt modelId="{E1B14A6C-BF15-4C0C-AB99-808AFEF82F1E}" type="pres">
      <dgm:prSet presAssocID="{D37A537A-F7BE-40D4-A482-DC322288729F}" presName="parTx" presStyleLbl="revTx" presStyleIdx="0" presStyleCnt="3">
        <dgm:presLayoutVars>
          <dgm:chMax val="0"/>
          <dgm:chPref val="0"/>
        </dgm:presLayoutVars>
      </dgm:prSet>
      <dgm:spPr/>
    </dgm:pt>
    <dgm:pt modelId="{37CAD3A7-BB8B-4B63-A265-FE8A9093950C}" type="pres">
      <dgm:prSet presAssocID="{77710F80-0074-46F5-87E3-862CAEB2D4E1}" presName="sibTrans" presStyleCnt="0"/>
      <dgm:spPr/>
    </dgm:pt>
    <dgm:pt modelId="{DCC054F6-3D69-4271-B7C3-473AE05EAF91}" type="pres">
      <dgm:prSet presAssocID="{C55BBE78-30A3-4726-899F-4AA13069A38B}" presName="compNode" presStyleCnt="0"/>
      <dgm:spPr/>
    </dgm:pt>
    <dgm:pt modelId="{1810E885-051C-45BF-80C6-F6F37E915A93}" type="pres">
      <dgm:prSet presAssocID="{C55BBE78-30A3-4726-899F-4AA13069A38B}" presName="bgRect" presStyleLbl="bgShp" presStyleIdx="1" presStyleCnt="3"/>
      <dgm:spPr>
        <a:xfrm>
          <a:off x="0" y="1992507"/>
          <a:ext cx="6261100" cy="1593460"/>
        </a:xfrm>
        <a:prstGeom prst="roundRect">
          <a:avLst>
            <a:gd name="adj" fmla="val 10000"/>
          </a:avLst>
        </a:prstGeom>
        <a:solidFill>
          <a:srgbClr val="75BDA7">
            <a:hueOff val="0"/>
            <a:satOff val="0"/>
            <a:lumOff val="0"/>
            <a:alphaOff val="0"/>
          </a:srgbClr>
        </a:solidFill>
        <a:ln>
          <a:noFill/>
        </a:ln>
        <a:effectLst/>
      </dgm:spPr>
    </dgm:pt>
    <dgm:pt modelId="{636D7CD7-0C6C-4FD3-B22C-15E6CF806B51}" type="pres">
      <dgm:prSet presAssocID="{C55BBE78-30A3-4726-899F-4AA13069A38B}" presName="iconRect" presStyleLbl="node1" presStyleIdx="1" presStyleCnt="3"/>
      <dgm:spPr>
        <a:xfrm>
          <a:off x="482021" y="2351035"/>
          <a:ext cx="876403" cy="8764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keleton"/>
        </a:ext>
      </dgm:extLst>
    </dgm:pt>
    <dgm:pt modelId="{6EDB8D43-752A-4B13-B73F-A34C7BE6A29E}" type="pres">
      <dgm:prSet presAssocID="{C55BBE78-30A3-4726-899F-4AA13069A38B}" presName="spaceRect" presStyleCnt="0"/>
      <dgm:spPr/>
    </dgm:pt>
    <dgm:pt modelId="{5945105F-C49D-481A-A16B-C98FBF62A933}" type="pres">
      <dgm:prSet presAssocID="{C55BBE78-30A3-4726-899F-4AA13069A38B}" presName="parTx" presStyleLbl="revTx" presStyleIdx="1" presStyleCnt="3">
        <dgm:presLayoutVars>
          <dgm:chMax val="0"/>
          <dgm:chPref val="0"/>
        </dgm:presLayoutVars>
      </dgm:prSet>
      <dgm:spPr/>
    </dgm:pt>
    <dgm:pt modelId="{69CE8194-CD77-40CA-9031-025739FB57F2}" type="pres">
      <dgm:prSet presAssocID="{38D8742C-6535-4588-B6C0-6D7FBDED42F9}" presName="sibTrans" presStyleCnt="0"/>
      <dgm:spPr/>
    </dgm:pt>
    <dgm:pt modelId="{DE602955-7D0E-48F1-953B-0C15A954BD1B}" type="pres">
      <dgm:prSet presAssocID="{2A445CFD-0125-4FAF-A600-5E92A491A5F1}" presName="compNode" presStyleCnt="0"/>
      <dgm:spPr/>
    </dgm:pt>
    <dgm:pt modelId="{691AEDB2-FD7A-4F91-A0D0-5D092E8BDE2A}" type="pres">
      <dgm:prSet presAssocID="{2A445CFD-0125-4FAF-A600-5E92A491A5F1}" presName="bgRect" presStyleLbl="bgShp" presStyleIdx="2" presStyleCnt="3"/>
      <dgm:spPr>
        <a:xfrm>
          <a:off x="0" y="3984333"/>
          <a:ext cx="6261100" cy="1593460"/>
        </a:xfrm>
        <a:prstGeom prst="roundRect">
          <a:avLst>
            <a:gd name="adj" fmla="val 10000"/>
          </a:avLst>
        </a:prstGeom>
        <a:solidFill>
          <a:srgbClr val="7A8C8E">
            <a:hueOff val="0"/>
            <a:satOff val="0"/>
            <a:lumOff val="0"/>
            <a:alphaOff val="0"/>
          </a:srgbClr>
        </a:solidFill>
        <a:ln>
          <a:noFill/>
        </a:ln>
        <a:effectLst/>
      </dgm:spPr>
    </dgm:pt>
    <dgm:pt modelId="{F21AF0DA-5207-4C04-B224-3860A03C3482}" type="pres">
      <dgm:prSet presAssocID="{2A445CFD-0125-4FAF-A600-5E92A491A5F1}" presName="iconRect" presStyleLbl="node1" presStyleIdx="2" presStyleCnt="3"/>
      <dgm:spPr>
        <a:xfrm>
          <a:off x="482021" y="4342861"/>
          <a:ext cx="876403" cy="87640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Microfone de rádio"/>
        </a:ext>
      </dgm:extLst>
    </dgm:pt>
    <dgm:pt modelId="{F85867A5-63DA-433E-8064-9D71001256BE}" type="pres">
      <dgm:prSet presAssocID="{2A445CFD-0125-4FAF-A600-5E92A491A5F1}" presName="spaceRect" presStyleCnt="0"/>
      <dgm:spPr/>
    </dgm:pt>
    <dgm:pt modelId="{8542F5C9-F40D-4F4B-AA23-CF1EBBD2CAE6}" type="pres">
      <dgm:prSet presAssocID="{2A445CFD-0125-4FAF-A600-5E92A491A5F1}" presName="parTx" presStyleLbl="revTx" presStyleIdx="2" presStyleCnt="3">
        <dgm:presLayoutVars>
          <dgm:chMax val="0"/>
          <dgm:chPref val="0"/>
        </dgm:presLayoutVars>
      </dgm:prSet>
      <dgm:spPr/>
    </dgm:pt>
  </dgm:ptLst>
  <dgm:cxnLst>
    <dgm:cxn modelId="{5FCD0311-FF28-40E2-B8DD-A688DCABDFAA}" type="presOf" srcId="{2A445CFD-0125-4FAF-A600-5E92A491A5F1}" destId="{8542F5C9-F40D-4F4B-AA23-CF1EBBD2CAE6}" srcOrd="0" destOrd="0" presId="urn:microsoft.com/office/officeart/2018/2/layout/IconVerticalSolidList"/>
    <dgm:cxn modelId="{ABEA1B34-073B-42EF-A274-12C910A78E00}" srcId="{F856D1CE-ECC9-4D97-BDDF-049E8902F6C3}" destId="{C55BBE78-30A3-4726-899F-4AA13069A38B}" srcOrd="1" destOrd="0" parTransId="{06196485-26C4-4FE5-9973-C16DD260CFCE}" sibTransId="{38D8742C-6535-4588-B6C0-6D7FBDED42F9}"/>
    <dgm:cxn modelId="{AAEE1647-D1CE-4D9E-A0B8-424BB4999193}" type="presOf" srcId="{C55BBE78-30A3-4726-899F-4AA13069A38B}" destId="{5945105F-C49D-481A-A16B-C98FBF62A933}" srcOrd="0" destOrd="0" presId="urn:microsoft.com/office/officeart/2018/2/layout/IconVerticalSolidList"/>
    <dgm:cxn modelId="{7D652977-6655-4513-A53C-0E51A08ADA2A}" type="presOf" srcId="{D37A537A-F7BE-40D4-A482-DC322288729F}" destId="{E1B14A6C-BF15-4C0C-AB99-808AFEF82F1E}" srcOrd="0" destOrd="0" presId="urn:microsoft.com/office/officeart/2018/2/layout/IconVerticalSolidList"/>
    <dgm:cxn modelId="{1641487C-114E-4D96-90E4-9805DFF545E2}" srcId="{F856D1CE-ECC9-4D97-BDDF-049E8902F6C3}" destId="{D37A537A-F7BE-40D4-A482-DC322288729F}" srcOrd="0" destOrd="0" parTransId="{77B1EF08-D88A-4735-AE26-A2BD3953695A}" sibTransId="{77710F80-0074-46F5-87E3-862CAEB2D4E1}"/>
    <dgm:cxn modelId="{D463D48A-1398-4336-AB77-C5B1A5A7CF86}" srcId="{F856D1CE-ECC9-4D97-BDDF-049E8902F6C3}" destId="{2A445CFD-0125-4FAF-A600-5E92A491A5F1}" srcOrd="2" destOrd="0" parTransId="{C06A7E7F-61F3-4AF6-B73D-0D40F4BCCCC4}" sibTransId="{4A7C500A-0C56-4394-8E99-51B5B848A25F}"/>
    <dgm:cxn modelId="{4CF6A6D2-EE67-4E98-83FA-74161F8E6FB7}" type="presOf" srcId="{F856D1CE-ECC9-4D97-BDDF-049E8902F6C3}" destId="{88C05FF6-24B0-4285-96CF-64F25CFB7B21}" srcOrd="0" destOrd="0" presId="urn:microsoft.com/office/officeart/2018/2/layout/IconVerticalSolidList"/>
    <dgm:cxn modelId="{9E3E80F9-7B9A-482A-9DE7-F6A2997433F2}" type="presParOf" srcId="{88C05FF6-24B0-4285-96CF-64F25CFB7B21}" destId="{83298A18-22C5-49E3-859D-1212B532332F}" srcOrd="0" destOrd="0" presId="urn:microsoft.com/office/officeart/2018/2/layout/IconVerticalSolidList"/>
    <dgm:cxn modelId="{B4E7BBE6-5D6E-4A29-AF69-1DC443BF4858}" type="presParOf" srcId="{83298A18-22C5-49E3-859D-1212B532332F}" destId="{6130DFF3-6688-426A-A36A-CE5108243089}" srcOrd="0" destOrd="0" presId="urn:microsoft.com/office/officeart/2018/2/layout/IconVerticalSolidList"/>
    <dgm:cxn modelId="{D060D157-32F9-4E07-AC36-0306CB51C79A}" type="presParOf" srcId="{83298A18-22C5-49E3-859D-1212B532332F}" destId="{D9A3AC59-F452-499F-99F6-33EBBBC336E2}" srcOrd="1" destOrd="0" presId="urn:microsoft.com/office/officeart/2018/2/layout/IconVerticalSolidList"/>
    <dgm:cxn modelId="{C4F60432-56AE-416D-BCD0-EDB55E8E83F3}" type="presParOf" srcId="{83298A18-22C5-49E3-859D-1212B532332F}" destId="{13D74E3F-EDF3-48A8-B940-BDC03D1AE5B9}" srcOrd="2" destOrd="0" presId="urn:microsoft.com/office/officeart/2018/2/layout/IconVerticalSolidList"/>
    <dgm:cxn modelId="{9AF8FBEC-A7C9-47AF-A714-3B927D6FFDE1}" type="presParOf" srcId="{83298A18-22C5-49E3-859D-1212B532332F}" destId="{E1B14A6C-BF15-4C0C-AB99-808AFEF82F1E}" srcOrd="3" destOrd="0" presId="urn:microsoft.com/office/officeart/2018/2/layout/IconVerticalSolidList"/>
    <dgm:cxn modelId="{241CD6EC-1640-4DF7-B8AA-105250F2748E}" type="presParOf" srcId="{88C05FF6-24B0-4285-96CF-64F25CFB7B21}" destId="{37CAD3A7-BB8B-4B63-A265-FE8A9093950C}" srcOrd="1" destOrd="0" presId="urn:microsoft.com/office/officeart/2018/2/layout/IconVerticalSolidList"/>
    <dgm:cxn modelId="{5E5F1EF0-A903-475C-ABEA-4231F1DA60C5}" type="presParOf" srcId="{88C05FF6-24B0-4285-96CF-64F25CFB7B21}" destId="{DCC054F6-3D69-4271-B7C3-473AE05EAF91}" srcOrd="2" destOrd="0" presId="urn:microsoft.com/office/officeart/2018/2/layout/IconVerticalSolidList"/>
    <dgm:cxn modelId="{9EFCF8F8-7DD5-4959-A586-3E6C1BC13A36}" type="presParOf" srcId="{DCC054F6-3D69-4271-B7C3-473AE05EAF91}" destId="{1810E885-051C-45BF-80C6-F6F37E915A93}" srcOrd="0" destOrd="0" presId="urn:microsoft.com/office/officeart/2018/2/layout/IconVerticalSolidList"/>
    <dgm:cxn modelId="{2C8EAA43-FD95-4976-81EB-FEC57B4FF16C}" type="presParOf" srcId="{DCC054F6-3D69-4271-B7C3-473AE05EAF91}" destId="{636D7CD7-0C6C-4FD3-B22C-15E6CF806B51}" srcOrd="1" destOrd="0" presId="urn:microsoft.com/office/officeart/2018/2/layout/IconVerticalSolidList"/>
    <dgm:cxn modelId="{AFB18067-1B24-46A5-A11E-3D04991C2C3A}" type="presParOf" srcId="{DCC054F6-3D69-4271-B7C3-473AE05EAF91}" destId="{6EDB8D43-752A-4B13-B73F-A34C7BE6A29E}" srcOrd="2" destOrd="0" presId="urn:microsoft.com/office/officeart/2018/2/layout/IconVerticalSolidList"/>
    <dgm:cxn modelId="{48A1F0DE-50D3-468F-AA73-9446929210E5}" type="presParOf" srcId="{DCC054F6-3D69-4271-B7C3-473AE05EAF91}" destId="{5945105F-C49D-481A-A16B-C98FBF62A933}" srcOrd="3" destOrd="0" presId="urn:microsoft.com/office/officeart/2018/2/layout/IconVerticalSolidList"/>
    <dgm:cxn modelId="{4D39E57B-3472-4398-9B8B-A2D2D21FB2C2}" type="presParOf" srcId="{88C05FF6-24B0-4285-96CF-64F25CFB7B21}" destId="{69CE8194-CD77-40CA-9031-025739FB57F2}" srcOrd="3" destOrd="0" presId="urn:microsoft.com/office/officeart/2018/2/layout/IconVerticalSolidList"/>
    <dgm:cxn modelId="{7C9ACF13-E9E7-4E81-A081-9F169B9D7B98}" type="presParOf" srcId="{88C05FF6-24B0-4285-96CF-64F25CFB7B21}" destId="{DE602955-7D0E-48F1-953B-0C15A954BD1B}" srcOrd="4" destOrd="0" presId="urn:microsoft.com/office/officeart/2018/2/layout/IconVerticalSolidList"/>
    <dgm:cxn modelId="{C8E5EB3C-CBFE-4E2C-A2F3-4F5622A1E629}" type="presParOf" srcId="{DE602955-7D0E-48F1-953B-0C15A954BD1B}" destId="{691AEDB2-FD7A-4F91-A0D0-5D092E8BDE2A}" srcOrd="0" destOrd="0" presId="urn:microsoft.com/office/officeart/2018/2/layout/IconVerticalSolidList"/>
    <dgm:cxn modelId="{ADA0F96A-B91A-4E2E-B444-911984472FE0}" type="presParOf" srcId="{DE602955-7D0E-48F1-953B-0C15A954BD1B}" destId="{F21AF0DA-5207-4C04-B224-3860A03C3482}" srcOrd="1" destOrd="0" presId="urn:microsoft.com/office/officeart/2018/2/layout/IconVerticalSolidList"/>
    <dgm:cxn modelId="{3E2B2EC5-36EC-43B4-9132-51F8EA93A4EC}" type="presParOf" srcId="{DE602955-7D0E-48F1-953B-0C15A954BD1B}" destId="{F85867A5-63DA-433E-8064-9D71001256BE}" srcOrd="2" destOrd="0" presId="urn:microsoft.com/office/officeart/2018/2/layout/IconVerticalSolidList"/>
    <dgm:cxn modelId="{4026425A-E547-4057-B888-C7862FBC4948}" type="presParOf" srcId="{DE602955-7D0E-48F1-953B-0C15A954BD1B}" destId="{8542F5C9-F40D-4F4B-AA23-CF1EBBD2CAE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95BE9C3D-C7CA-425C-9EA3-E0CF95BA5849}"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80BAC5CF-5682-48D2-9921-B75DD4A0B6DE}">
      <dgm:prSet/>
      <dgm:spPr/>
      <dgm:t>
        <a:bodyPr/>
        <a:lstStyle/>
        <a:p>
          <a:pPr>
            <a:lnSpc>
              <a:spcPct val="100000"/>
            </a:lnSpc>
          </a:pPr>
          <a:r>
            <a:rPr lang="pt-BR"/>
            <a:t>Dispositivos de saída tem a finalidade de exibir/enviar dados para um usuário ou um outro sistema.</a:t>
          </a:r>
          <a:endParaRPr lang="en-US"/>
        </a:p>
      </dgm:t>
    </dgm:pt>
    <dgm:pt modelId="{D57B8066-D1A5-49BA-9078-0B963794A649}" type="parTrans" cxnId="{845DF797-341F-4469-A401-63039FE22E37}">
      <dgm:prSet/>
      <dgm:spPr/>
      <dgm:t>
        <a:bodyPr/>
        <a:lstStyle/>
        <a:p>
          <a:endParaRPr lang="en-US"/>
        </a:p>
      </dgm:t>
    </dgm:pt>
    <dgm:pt modelId="{5EC21AD6-C9D7-4AE4-ACC7-340E7E1A123A}" type="sibTrans" cxnId="{845DF797-341F-4469-A401-63039FE22E37}">
      <dgm:prSet/>
      <dgm:spPr/>
      <dgm:t>
        <a:bodyPr/>
        <a:lstStyle/>
        <a:p>
          <a:endParaRPr lang="en-US"/>
        </a:p>
      </dgm:t>
    </dgm:pt>
    <dgm:pt modelId="{1D02FBBA-B6A8-481A-A85A-D711BC7D9EA3}">
      <dgm:prSet/>
      <dgm:spPr/>
      <dgm:t>
        <a:bodyPr/>
        <a:lstStyle/>
        <a:p>
          <a:pPr>
            <a:lnSpc>
              <a:spcPct val="100000"/>
            </a:lnSpc>
          </a:pPr>
          <a:r>
            <a:rPr lang="pt-BR"/>
            <a:t>Eles exibem dados que foram processados pelo computador.</a:t>
          </a:r>
          <a:endParaRPr lang="en-US"/>
        </a:p>
      </dgm:t>
    </dgm:pt>
    <dgm:pt modelId="{9990412C-4781-4CC6-8773-CDD749E7373F}" type="parTrans" cxnId="{76E70BEA-AB5C-4D1A-8D06-177AC5A1FFA8}">
      <dgm:prSet/>
      <dgm:spPr/>
      <dgm:t>
        <a:bodyPr/>
        <a:lstStyle/>
        <a:p>
          <a:endParaRPr lang="en-US"/>
        </a:p>
      </dgm:t>
    </dgm:pt>
    <dgm:pt modelId="{C3FFCA8A-2531-4F11-9FD8-8451D64DEB83}" type="sibTrans" cxnId="{76E70BEA-AB5C-4D1A-8D06-177AC5A1FFA8}">
      <dgm:prSet/>
      <dgm:spPr/>
      <dgm:t>
        <a:bodyPr/>
        <a:lstStyle/>
        <a:p>
          <a:endParaRPr lang="en-US"/>
        </a:p>
      </dgm:t>
    </dgm:pt>
    <dgm:pt modelId="{34770839-8CCC-4A08-A7DF-BAE8BFAE1968}">
      <dgm:prSet/>
      <dgm:spPr/>
      <dgm:t>
        <a:bodyPr/>
        <a:lstStyle/>
        <a:p>
          <a:pPr>
            <a:lnSpc>
              <a:spcPct val="100000"/>
            </a:lnSpc>
          </a:pPr>
          <a:r>
            <a:rPr lang="pt-BR"/>
            <a:t>Exemplos são, telas, impressoras, etc.</a:t>
          </a:r>
          <a:endParaRPr lang="en-US"/>
        </a:p>
      </dgm:t>
    </dgm:pt>
    <dgm:pt modelId="{EA59ABFA-C6FB-44D3-B6DE-F83EBCFA9232}" type="parTrans" cxnId="{2D30ADF1-CDF8-4E96-A980-A39E630634C0}">
      <dgm:prSet/>
      <dgm:spPr/>
      <dgm:t>
        <a:bodyPr/>
        <a:lstStyle/>
        <a:p>
          <a:endParaRPr lang="en-US"/>
        </a:p>
      </dgm:t>
    </dgm:pt>
    <dgm:pt modelId="{5A7CCFB6-3D15-4B6E-A2E9-678523F24846}" type="sibTrans" cxnId="{2D30ADF1-CDF8-4E96-A980-A39E630634C0}">
      <dgm:prSet/>
      <dgm:spPr/>
      <dgm:t>
        <a:bodyPr/>
        <a:lstStyle/>
        <a:p>
          <a:endParaRPr lang="en-US"/>
        </a:p>
      </dgm:t>
    </dgm:pt>
    <dgm:pt modelId="{828ED127-8404-491D-8ED5-F131D3084883}" type="pres">
      <dgm:prSet presAssocID="{95BE9C3D-C7CA-425C-9EA3-E0CF95BA5849}" presName="root" presStyleCnt="0">
        <dgm:presLayoutVars>
          <dgm:dir/>
          <dgm:resizeHandles val="exact"/>
        </dgm:presLayoutVars>
      </dgm:prSet>
      <dgm:spPr/>
    </dgm:pt>
    <dgm:pt modelId="{67FF55F5-E380-431D-8188-0EF3FDEB922B}" type="pres">
      <dgm:prSet presAssocID="{80BAC5CF-5682-48D2-9921-B75DD4A0B6DE}" presName="compNode" presStyleCnt="0"/>
      <dgm:spPr/>
    </dgm:pt>
    <dgm:pt modelId="{95367A0E-A9B1-470B-B490-55706F670909}" type="pres">
      <dgm:prSet presAssocID="{80BAC5CF-5682-48D2-9921-B75DD4A0B6DE}" presName="bgRect" presStyleLbl="bgShp" presStyleIdx="0" presStyleCnt="3"/>
      <dgm:spPr>
        <a:xfrm>
          <a:off x="0" y="680"/>
          <a:ext cx="6261100" cy="1593460"/>
        </a:xfrm>
        <a:prstGeom prst="roundRect">
          <a:avLst>
            <a:gd name="adj" fmla="val 10000"/>
          </a:avLst>
        </a:prstGeom>
        <a:solidFill>
          <a:srgbClr val="58B6C0">
            <a:hueOff val="0"/>
            <a:satOff val="0"/>
            <a:lumOff val="0"/>
            <a:alphaOff val="0"/>
          </a:srgbClr>
        </a:solidFill>
        <a:ln>
          <a:noFill/>
        </a:ln>
        <a:effectLst/>
      </dgm:spPr>
    </dgm:pt>
    <dgm:pt modelId="{C0210821-4117-4674-B6D2-1F4854473FF7}" type="pres">
      <dgm:prSet presAssocID="{80BAC5CF-5682-48D2-9921-B75DD4A0B6D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lowchart"/>
        </a:ext>
      </dgm:extLst>
    </dgm:pt>
    <dgm:pt modelId="{A3DBA3B8-8D2B-45E9-BDB7-3FDEA7DB9905}" type="pres">
      <dgm:prSet presAssocID="{80BAC5CF-5682-48D2-9921-B75DD4A0B6DE}" presName="spaceRect" presStyleCnt="0"/>
      <dgm:spPr/>
    </dgm:pt>
    <dgm:pt modelId="{56359EF8-289A-4524-997F-1ED73406024D}" type="pres">
      <dgm:prSet presAssocID="{80BAC5CF-5682-48D2-9921-B75DD4A0B6DE}" presName="parTx" presStyleLbl="revTx" presStyleIdx="0" presStyleCnt="3">
        <dgm:presLayoutVars>
          <dgm:chMax val="0"/>
          <dgm:chPref val="0"/>
        </dgm:presLayoutVars>
      </dgm:prSet>
      <dgm:spPr/>
    </dgm:pt>
    <dgm:pt modelId="{8971ED33-E60A-4416-8708-78F5A608895C}" type="pres">
      <dgm:prSet presAssocID="{5EC21AD6-C9D7-4AE4-ACC7-340E7E1A123A}" presName="sibTrans" presStyleCnt="0"/>
      <dgm:spPr/>
    </dgm:pt>
    <dgm:pt modelId="{947DAF17-0420-4ECB-B8CE-65A1703A15A8}" type="pres">
      <dgm:prSet presAssocID="{1D02FBBA-B6A8-481A-A85A-D711BC7D9EA3}" presName="compNode" presStyleCnt="0"/>
      <dgm:spPr/>
    </dgm:pt>
    <dgm:pt modelId="{8DDAD5A1-63FD-4AE8-B74C-9B69858E05D6}" type="pres">
      <dgm:prSet presAssocID="{1D02FBBA-B6A8-481A-A85A-D711BC7D9EA3}" presName="bgRect" presStyleLbl="bgShp" presStyleIdx="1" presStyleCnt="3"/>
      <dgm:spPr>
        <a:xfrm>
          <a:off x="0" y="1992507"/>
          <a:ext cx="6261100" cy="1593460"/>
        </a:xfrm>
        <a:prstGeom prst="roundRect">
          <a:avLst>
            <a:gd name="adj" fmla="val 10000"/>
          </a:avLst>
        </a:prstGeom>
        <a:solidFill>
          <a:srgbClr val="75BDA7">
            <a:hueOff val="0"/>
            <a:satOff val="0"/>
            <a:lumOff val="0"/>
            <a:alphaOff val="0"/>
          </a:srgbClr>
        </a:solidFill>
        <a:ln>
          <a:noFill/>
        </a:ln>
        <a:effectLst/>
      </dgm:spPr>
    </dgm:pt>
    <dgm:pt modelId="{95EFD978-D40E-4423-96CC-D2D70D87AD49}" type="pres">
      <dgm:prSet presAssocID="{1D02FBBA-B6A8-481A-A85A-D711BC7D9EA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Monitorar"/>
        </a:ext>
      </dgm:extLst>
    </dgm:pt>
    <dgm:pt modelId="{01B7A603-1DDE-452D-AC2E-1365FDF104FF}" type="pres">
      <dgm:prSet presAssocID="{1D02FBBA-B6A8-481A-A85A-D711BC7D9EA3}" presName="spaceRect" presStyleCnt="0"/>
      <dgm:spPr/>
    </dgm:pt>
    <dgm:pt modelId="{030419DA-4E22-41ED-B9D0-E483F1DD704A}" type="pres">
      <dgm:prSet presAssocID="{1D02FBBA-B6A8-481A-A85A-D711BC7D9EA3}" presName="parTx" presStyleLbl="revTx" presStyleIdx="1" presStyleCnt="3">
        <dgm:presLayoutVars>
          <dgm:chMax val="0"/>
          <dgm:chPref val="0"/>
        </dgm:presLayoutVars>
      </dgm:prSet>
      <dgm:spPr/>
    </dgm:pt>
    <dgm:pt modelId="{7AEEE00B-F386-4AEE-A592-87E6639BCF94}" type="pres">
      <dgm:prSet presAssocID="{C3FFCA8A-2531-4F11-9FD8-8451D64DEB83}" presName="sibTrans" presStyleCnt="0"/>
      <dgm:spPr/>
    </dgm:pt>
    <dgm:pt modelId="{CDA02879-325C-46C7-9895-8C1E0E1D9F46}" type="pres">
      <dgm:prSet presAssocID="{34770839-8CCC-4A08-A7DF-BAE8BFAE1968}" presName="compNode" presStyleCnt="0"/>
      <dgm:spPr/>
    </dgm:pt>
    <dgm:pt modelId="{1B5089E0-F104-446D-84BE-3341D16BD590}" type="pres">
      <dgm:prSet presAssocID="{34770839-8CCC-4A08-A7DF-BAE8BFAE1968}" presName="bgRect" presStyleLbl="bgShp" presStyleIdx="2" presStyleCnt="3"/>
      <dgm:spPr>
        <a:xfrm>
          <a:off x="0" y="3984333"/>
          <a:ext cx="6261100" cy="1593460"/>
        </a:xfrm>
        <a:prstGeom prst="roundRect">
          <a:avLst>
            <a:gd name="adj" fmla="val 10000"/>
          </a:avLst>
        </a:prstGeom>
        <a:solidFill>
          <a:srgbClr val="7A8C8E">
            <a:hueOff val="0"/>
            <a:satOff val="0"/>
            <a:lumOff val="0"/>
            <a:alphaOff val="0"/>
          </a:srgbClr>
        </a:solidFill>
        <a:ln>
          <a:noFill/>
        </a:ln>
        <a:effectLst/>
      </dgm:spPr>
    </dgm:pt>
    <dgm:pt modelId="{153712C0-F82F-47B3-8086-CE23068D343B}" type="pres">
      <dgm:prSet presAssocID="{34770839-8CCC-4A08-A7DF-BAE8BFAE196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inter"/>
        </a:ext>
      </dgm:extLst>
    </dgm:pt>
    <dgm:pt modelId="{8A773D90-3F44-4CE9-ACC6-63F974402671}" type="pres">
      <dgm:prSet presAssocID="{34770839-8CCC-4A08-A7DF-BAE8BFAE1968}" presName="spaceRect" presStyleCnt="0"/>
      <dgm:spPr/>
    </dgm:pt>
    <dgm:pt modelId="{4700FABC-BA32-418F-B206-16E67362029A}" type="pres">
      <dgm:prSet presAssocID="{34770839-8CCC-4A08-A7DF-BAE8BFAE1968}" presName="parTx" presStyleLbl="revTx" presStyleIdx="2" presStyleCnt="3">
        <dgm:presLayoutVars>
          <dgm:chMax val="0"/>
          <dgm:chPref val="0"/>
        </dgm:presLayoutVars>
      </dgm:prSet>
      <dgm:spPr/>
    </dgm:pt>
  </dgm:ptLst>
  <dgm:cxnLst>
    <dgm:cxn modelId="{CAE87D3D-6CA9-49D9-B170-8910C2853325}" type="presOf" srcId="{95BE9C3D-C7CA-425C-9EA3-E0CF95BA5849}" destId="{828ED127-8404-491D-8ED5-F131D3084883}" srcOrd="0" destOrd="0" presId="urn:microsoft.com/office/officeart/2018/2/layout/IconVerticalSolidList"/>
    <dgm:cxn modelId="{2FC26845-B2B0-4DE9-89C9-D854617A4319}" type="presOf" srcId="{1D02FBBA-B6A8-481A-A85A-D711BC7D9EA3}" destId="{030419DA-4E22-41ED-B9D0-E483F1DD704A}" srcOrd="0" destOrd="0" presId="urn:microsoft.com/office/officeart/2018/2/layout/IconVerticalSolidList"/>
    <dgm:cxn modelId="{845DF797-341F-4469-A401-63039FE22E37}" srcId="{95BE9C3D-C7CA-425C-9EA3-E0CF95BA5849}" destId="{80BAC5CF-5682-48D2-9921-B75DD4A0B6DE}" srcOrd="0" destOrd="0" parTransId="{D57B8066-D1A5-49BA-9078-0B963794A649}" sibTransId="{5EC21AD6-C9D7-4AE4-ACC7-340E7E1A123A}"/>
    <dgm:cxn modelId="{33D038CE-CF39-4AD2-965B-0EFF3265DAD4}" type="presOf" srcId="{80BAC5CF-5682-48D2-9921-B75DD4A0B6DE}" destId="{56359EF8-289A-4524-997F-1ED73406024D}" srcOrd="0" destOrd="0" presId="urn:microsoft.com/office/officeart/2018/2/layout/IconVerticalSolidList"/>
    <dgm:cxn modelId="{76E70BEA-AB5C-4D1A-8D06-177AC5A1FFA8}" srcId="{95BE9C3D-C7CA-425C-9EA3-E0CF95BA5849}" destId="{1D02FBBA-B6A8-481A-A85A-D711BC7D9EA3}" srcOrd="1" destOrd="0" parTransId="{9990412C-4781-4CC6-8773-CDD749E7373F}" sibTransId="{C3FFCA8A-2531-4F11-9FD8-8451D64DEB83}"/>
    <dgm:cxn modelId="{AE1099EB-8405-4F0F-95BE-3A070E17130B}" type="presOf" srcId="{34770839-8CCC-4A08-A7DF-BAE8BFAE1968}" destId="{4700FABC-BA32-418F-B206-16E67362029A}" srcOrd="0" destOrd="0" presId="urn:microsoft.com/office/officeart/2018/2/layout/IconVerticalSolidList"/>
    <dgm:cxn modelId="{2D30ADF1-CDF8-4E96-A980-A39E630634C0}" srcId="{95BE9C3D-C7CA-425C-9EA3-E0CF95BA5849}" destId="{34770839-8CCC-4A08-A7DF-BAE8BFAE1968}" srcOrd="2" destOrd="0" parTransId="{EA59ABFA-C6FB-44D3-B6DE-F83EBCFA9232}" sibTransId="{5A7CCFB6-3D15-4B6E-A2E9-678523F24846}"/>
    <dgm:cxn modelId="{01277EDB-3F7C-4067-87E9-C4D0BB1A4308}" type="presParOf" srcId="{828ED127-8404-491D-8ED5-F131D3084883}" destId="{67FF55F5-E380-431D-8188-0EF3FDEB922B}" srcOrd="0" destOrd="0" presId="urn:microsoft.com/office/officeart/2018/2/layout/IconVerticalSolidList"/>
    <dgm:cxn modelId="{DF6ACD37-34C0-4801-A370-21209490AEF2}" type="presParOf" srcId="{67FF55F5-E380-431D-8188-0EF3FDEB922B}" destId="{95367A0E-A9B1-470B-B490-55706F670909}" srcOrd="0" destOrd="0" presId="urn:microsoft.com/office/officeart/2018/2/layout/IconVerticalSolidList"/>
    <dgm:cxn modelId="{FE9C6DDB-6C74-4D93-8AE4-ED7220F106A8}" type="presParOf" srcId="{67FF55F5-E380-431D-8188-0EF3FDEB922B}" destId="{C0210821-4117-4674-B6D2-1F4854473FF7}" srcOrd="1" destOrd="0" presId="urn:microsoft.com/office/officeart/2018/2/layout/IconVerticalSolidList"/>
    <dgm:cxn modelId="{1ACA0C91-14E3-441F-BD5E-6CB10CC73DD2}" type="presParOf" srcId="{67FF55F5-E380-431D-8188-0EF3FDEB922B}" destId="{A3DBA3B8-8D2B-45E9-BDB7-3FDEA7DB9905}" srcOrd="2" destOrd="0" presId="urn:microsoft.com/office/officeart/2018/2/layout/IconVerticalSolidList"/>
    <dgm:cxn modelId="{4FBFD2FD-CC68-4633-A4AE-59C2E731392B}" type="presParOf" srcId="{67FF55F5-E380-431D-8188-0EF3FDEB922B}" destId="{56359EF8-289A-4524-997F-1ED73406024D}" srcOrd="3" destOrd="0" presId="urn:microsoft.com/office/officeart/2018/2/layout/IconVerticalSolidList"/>
    <dgm:cxn modelId="{08F53807-011E-4C9C-99CC-E9B44945F87B}" type="presParOf" srcId="{828ED127-8404-491D-8ED5-F131D3084883}" destId="{8971ED33-E60A-4416-8708-78F5A608895C}" srcOrd="1" destOrd="0" presId="urn:microsoft.com/office/officeart/2018/2/layout/IconVerticalSolidList"/>
    <dgm:cxn modelId="{88EB9AAB-AC69-4F10-9699-C9023FA96637}" type="presParOf" srcId="{828ED127-8404-491D-8ED5-F131D3084883}" destId="{947DAF17-0420-4ECB-B8CE-65A1703A15A8}" srcOrd="2" destOrd="0" presId="urn:microsoft.com/office/officeart/2018/2/layout/IconVerticalSolidList"/>
    <dgm:cxn modelId="{9589850B-23A4-44A4-A082-EAD61683A829}" type="presParOf" srcId="{947DAF17-0420-4ECB-B8CE-65A1703A15A8}" destId="{8DDAD5A1-63FD-4AE8-B74C-9B69858E05D6}" srcOrd="0" destOrd="0" presId="urn:microsoft.com/office/officeart/2018/2/layout/IconVerticalSolidList"/>
    <dgm:cxn modelId="{85974661-190A-416B-B471-CCDEF99DEE6A}" type="presParOf" srcId="{947DAF17-0420-4ECB-B8CE-65A1703A15A8}" destId="{95EFD978-D40E-4423-96CC-D2D70D87AD49}" srcOrd="1" destOrd="0" presId="urn:microsoft.com/office/officeart/2018/2/layout/IconVerticalSolidList"/>
    <dgm:cxn modelId="{2B7DF98A-CF04-41A1-A30C-23A6AE1827F9}" type="presParOf" srcId="{947DAF17-0420-4ECB-B8CE-65A1703A15A8}" destId="{01B7A603-1DDE-452D-AC2E-1365FDF104FF}" srcOrd="2" destOrd="0" presId="urn:microsoft.com/office/officeart/2018/2/layout/IconVerticalSolidList"/>
    <dgm:cxn modelId="{3EE274CA-E85D-4D75-9DB9-201ACBF01FA0}" type="presParOf" srcId="{947DAF17-0420-4ECB-B8CE-65A1703A15A8}" destId="{030419DA-4E22-41ED-B9D0-E483F1DD704A}" srcOrd="3" destOrd="0" presId="urn:microsoft.com/office/officeart/2018/2/layout/IconVerticalSolidList"/>
    <dgm:cxn modelId="{D91372DD-B143-4C9B-8DDB-C71B630588AB}" type="presParOf" srcId="{828ED127-8404-491D-8ED5-F131D3084883}" destId="{7AEEE00B-F386-4AEE-A592-87E6639BCF94}" srcOrd="3" destOrd="0" presId="urn:microsoft.com/office/officeart/2018/2/layout/IconVerticalSolidList"/>
    <dgm:cxn modelId="{18EABF0F-6868-43B7-B4C5-90574C8D9829}" type="presParOf" srcId="{828ED127-8404-491D-8ED5-F131D3084883}" destId="{CDA02879-325C-46C7-9895-8C1E0E1D9F46}" srcOrd="4" destOrd="0" presId="urn:microsoft.com/office/officeart/2018/2/layout/IconVerticalSolidList"/>
    <dgm:cxn modelId="{712CC8C6-BCB3-402B-B425-FC5B9599A16E}" type="presParOf" srcId="{CDA02879-325C-46C7-9895-8C1E0E1D9F46}" destId="{1B5089E0-F104-446D-84BE-3341D16BD590}" srcOrd="0" destOrd="0" presId="urn:microsoft.com/office/officeart/2018/2/layout/IconVerticalSolidList"/>
    <dgm:cxn modelId="{AD07C9D8-DD98-4188-A50F-08E61897BB1E}" type="presParOf" srcId="{CDA02879-325C-46C7-9895-8C1E0E1D9F46}" destId="{153712C0-F82F-47B3-8086-CE23068D343B}" srcOrd="1" destOrd="0" presId="urn:microsoft.com/office/officeart/2018/2/layout/IconVerticalSolidList"/>
    <dgm:cxn modelId="{405074BD-DE91-4514-8B12-BAD3BBC61B26}" type="presParOf" srcId="{CDA02879-325C-46C7-9895-8C1E0E1D9F46}" destId="{8A773D90-3F44-4CE9-ACC6-63F974402671}" srcOrd="2" destOrd="0" presId="urn:microsoft.com/office/officeart/2018/2/layout/IconVerticalSolidList"/>
    <dgm:cxn modelId="{14191AFC-207A-4595-A544-2E121C4400D2}" type="presParOf" srcId="{CDA02879-325C-46C7-9895-8C1E0E1D9F46}" destId="{4700FABC-BA32-418F-B206-16E67362029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A6EFF25-1F0F-4D45-905A-BDB3422B9EDB}" type="doc">
      <dgm:prSet loTypeId="urn:microsoft.com/office/officeart/2005/8/layout/default" loCatId="icon" qsTypeId="urn:microsoft.com/office/officeart/2005/8/quickstyle/simple2" qsCatId="simple" csTypeId="urn:microsoft.com/office/officeart/2005/8/colors/accent1_2" csCatId="accent1" phldr="1"/>
      <dgm:spPr/>
      <dgm:t>
        <a:bodyPr/>
        <a:lstStyle/>
        <a:p>
          <a:endParaRPr lang="pt-BR"/>
        </a:p>
      </dgm:t>
    </dgm:pt>
    <dgm:pt modelId="{09B3D65C-30C1-F547-9737-242FC568C29E}">
      <dgm:prSet phldrT="[Texto]"/>
      <dgm:spPr/>
      <dgm:t>
        <a:bodyPr/>
        <a:lstStyle/>
        <a:p>
          <a:r>
            <a:rPr lang="pt-BR" dirty="0"/>
            <a:t>Inteiros</a:t>
          </a:r>
        </a:p>
      </dgm:t>
    </dgm:pt>
    <dgm:pt modelId="{664B714D-B64B-2247-9D4C-EE2B11EEE42A}" type="parTrans" cxnId="{D1BB1595-287C-D849-91C8-A5C1E1443F64}">
      <dgm:prSet/>
      <dgm:spPr/>
      <dgm:t>
        <a:bodyPr/>
        <a:lstStyle/>
        <a:p>
          <a:endParaRPr lang="pt-BR"/>
        </a:p>
      </dgm:t>
    </dgm:pt>
    <dgm:pt modelId="{BC7E13EA-0934-F641-9239-0B15B2DD54E1}" type="sibTrans" cxnId="{D1BB1595-287C-D849-91C8-A5C1E1443F64}">
      <dgm:prSet/>
      <dgm:spPr/>
      <dgm:t>
        <a:bodyPr/>
        <a:lstStyle/>
        <a:p>
          <a:endParaRPr lang="pt-BR"/>
        </a:p>
      </dgm:t>
    </dgm:pt>
    <dgm:pt modelId="{3974CE1C-0F3B-864F-BADC-1D778FF4AAF0}">
      <dgm:prSet phldrT="[Texto]"/>
      <dgm:spPr/>
      <dgm:t>
        <a:bodyPr/>
        <a:lstStyle/>
        <a:p>
          <a:r>
            <a:rPr lang="pt-BR" dirty="0"/>
            <a:t>Ponto Flutuante</a:t>
          </a:r>
        </a:p>
      </dgm:t>
    </dgm:pt>
    <dgm:pt modelId="{42270AE6-0CCA-6B43-BE4A-D42623299E98}" type="parTrans" cxnId="{D062DC32-9B7E-F743-A50B-D99105D02D3F}">
      <dgm:prSet/>
      <dgm:spPr/>
      <dgm:t>
        <a:bodyPr/>
        <a:lstStyle/>
        <a:p>
          <a:endParaRPr lang="pt-BR"/>
        </a:p>
      </dgm:t>
    </dgm:pt>
    <dgm:pt modelId="{FB14798E-B718-654C-8725-887FE78E985C}" type="sibTrans" cxnId="{D062DC32-9B7E-F743-A50B-D99105D02D3F}">
      <dgm:prSet/>
      <dgm:spPr/>
      <dgm:t>
        <a:bodyPr/>
        <a:lstStyle/>
        <a:p>
          <a:endParaRPr lang="pt-BR"/>
        </a:p>
      </dgm:t>
    </dgm:pt>
    <dgm:pt modelId="{A16CC77F-E6AD-A84C-BA7B-8E03580C7F1F}">
      <dgm:prSet phldrT="[Texto]"/>
      <dgm:spPr/>
      <dgm:t>
        <a:bodyPr/>
        <a:lstStyle/>
        <a:p>
          <a:r>
            <a:rPr lang="pt-BR" dirty="0"/>
            <a:t>Caractere</a:t>
          </a:r>
        </a:p>
      </dgm:t>
    </dgm:pt>
    <dgm:pt modelId="{F854BEA5-E170-2342-9958-B5DE33E4AF05}" type="parTrans" cxnId="{E587C55F-3D37-9248-AE6B-2BC3CC7A58D0}">
      <dgm:prSet/>
      <dgm:spPr/>
      <dgm:t>
        <a:bodyPr/>
        <a:lstStyle/>
        <a:p>
          <a:endParaRPr lang="pt-BR"/>
        </a:p>
      </dgm:t>
    </dgm:pt>
    <dgm:pt modelId="{E2FD2CD8-1D81-084A-B35B-99AF85F978D7}" type="sibTrans" cxnId="{E587C55F-3D37-9248-AE6B-2BC3CC7A58D0}">
      <dgm:prSet/>
      <dgm:spPr/>
      <dgm:t>
        <a:bodyPr/>
        <a:lstStyle/>
        <a:p>
          <a:endParaRPr lang="pt-BR"/>
        </a:p>
      </dgm:t>
    </dgm:pt>
    <dgm:pt modelId="{1B7B1745-EA09-D64E-9FDC-7A7077BE3EAD}">
      <dgm:prSet phldrT="[Texto]"/>
      <dgm:spPr/>
      <dgm:t>
        <a:bodyPr/>
        <a:lstStyle/>
        <a:p>
          <a:r>
            <a:rPr lang="pt-BR" dirty="0"/>
            <a:t>Cadeia de Caracteres</a:t>
          </a:r>
        </a:p>
      </dgm:t>
    </dgm:pt>
    <dgm:pt modelId="{D704293E-E72E-2348-B3A7-599F4F6F5003}" type="parTrans" cxnId="{4EEDAEA9-6FBE-DC4C-8ACE-74025AB4D35F}">
      <dgm:prSet/>
      <dgm:spPr/>
      <dgm:t>
        <a:bodyPr/>
        <a:lstStyle/>
        <a:p>
          <a:endParaRPr lang="pt-BR"/>
        </a:p>
      </dgm:t>
    </dgm:pt>
    <dgm:pt modelId="{B37A131C-FDA9-4D4D-940E-37A254F891B3}" type="sibTrans" cxnId="{4EEDAEA9-6FBE-DC4C-8ACE-74025AB4D35F}">
      <dgm:prSet/>
      <dgm:spPr/>
      <dgm:t>
        <a:bodyPr/>
        <a:lstStyle/>
        <a:p>
          <a:endParaRPr lang="pt-BR"/>
        </a:p>
      </dgm:t>
    </dgm:pt>
    <dgm:pt modelId="{59478DF3-A6B3-724E-81DA-419DAF0E2025}">
      <dgm:prSet phldrT="[Texto]"/>
      <dgm:spPr/>
      <dgm:t>
        <a:bodyPr/>
        <a:lstStyle/>
        <a:p>
          <a:r>
            <a:rPr lang="pt-BR" dirty="0"/>
            <a:t>Booleano</a:t>
          </a:r>
        </a:p>
      </dgm:t>
    </dgm:pt>
    <dgm:pt modelId="{00EA7649-676C-D54D-94D0-1356EE9950F0}" type="parTrans" cxnId="{A77A0393-5C68-614B-9431-2B823F266377}">
      <dgm:prSet/>
      <dgm:spPr/>
      <dgm:t>
        <a:bodyPr/>
        <a:lstStyle/>
        <a:p>
          <a:endParaRPr lang="pt-BR"/>
        </a:p>
      </dgm:t>
    </dgm:pt>
    <dgm:pt modelId="{18D58587-351C-D742-9F9C-FAC15D9BDD52}" type="sibTrans" cxnId="{A77A0393-5C68-614B-9431-2B823F266377}">
      <dgm:prSet/>
      <dgm:spPr/>
      <dgm:t>
        <a:bodyPr/>
        <a:lstStyle/>
        <a:p>
          <a:endParaRPr lang="pt-BR"/>
        </a:p>
      </dgm:t>
    </dgm:pt>
    <dgm:pt modelId="{82192032-A146-F840-B089-D10D52F27F41}" type="pres">
      <dgm:prSet presAssocID="{3A6EFF25-1F0F-4D45-905A-BDB3422B9EDB}" presName="diagram" presStyleCnt="0">
        <dgm:presLayoutVars>
          <dgm:dir/>
          <dgm:resizeHandles val="exact"/>
        </dgm:presLayoutVars>
      </dgm:prSet>
      <dgm:spPr/>
    </dgm:pt>
    <dgm:pt modelId="{18E62D59-79A3-864A-9A82-5B7C0DD372DA}" type="pres">
      <dgm:prSet presAssocID="{09B3D65C-30C1-F547-9737-242FC568C29E}" presName="node" presStyleLbl="node1" presStyleIdx="0" presStyleCnt="5">
        <dgm:presLayoutVars>
          <dgm:bulletEnabled val="1"/>
        </dgm:presLayoutVars>
      </dgm:prSet>
      <dgm:spPr/>
    </dgm:pt>
    <dgm:pt modelId="{82FF6963-6055-9949-97E7-AEF96BA3CEDE}" type="pres">
      <dgm:prSet presAssocID="{BC7E13EA-0934-F641-9239-0B15B2DD54E1}" presName="sibTrans" presStyleCnt="0"/>
      <dgm:spPr/>
    </dgm:pt>
    <dgm:pt modelId="{625AAA91-9D76-DB4A-8CFF-097F698D6A78}" type="pres">
      <dgm:prSet presAssocID="{3974CE1C-0F3B-864F-BADC-1D778FF4AAF0}" presName="node" presStyleLbl="node1" presStyleIdx="1" presStyleCnt="5">
        <dgm:presLayoutVars>
          <dgm:bulletEnabled val="1"/>
        </dgm:presLayoutVars>
      </dgm:prSet>
      <dgm:spPr/>
    </dgm:pt>
    <dgm:pt modelId="{4F53AF66-1418-2642-8826-9B925D7CC98D}" type="pres">
      <dgm:prSet presAssocID="{FB14798E-B718-654C-8725-887FE78E985C}" presName="sibTrans" presStyleCnt="0"/>
      <dgm:spPr/>
    </dgm:pt>
    <dgm:pt modelId="{BEF9409A-3BAA-D74E-B3D9-0FCC94176514}" type="pres">
      <dgm:prSet presAssocID="{A16CC77F-E6AD-A84C-BA7B-8E03580C7F1F}" presName="node" presStyleLbl="node1" presStyleIdx="2" presStyleCnt="5">
        <dgm:presLayoutVars>
          <dgm:bulletEnabled val="1"/>
        </dgm:presLayoutVars>
      </dgm:prSet>
      <dgm:spPr/>
    </dgm:pt>
    <dgm:pt modelId="{B6C4B99D-781D-E84A-B5CA-B2DD7D087599}" type="pres">
      <dgm:prSet presAssocID="{E2FD2CD8-1D81-084A-B35B-99AF85F978D7}" presName="sibTrans" presStyleCnt="0"/>
      <dgm:spPr/>
    </dgm:pt>
    <dgm:pt modelId="{07E06A1D-E812-D84B-9274-CC6417EF4AC8}" type="pres">
      <dgm:prSet presAssocID="{1B7B1745-EA09-D64E-9FDC-7A7077BE3EAD}" presName="node" presStyleLbl="node1" presStyleIdx="3" presStyleCnt="5">
        <dgm:presLayoutVars>
          <dgm:bulletEnabled val="1"/>
        </dgm:presLayoutVars>
      </dgm:prSet>
      <dgm:spPr/>
    </dgm:pt>
    <dgm:pt modelId="{574748EB-B4C2-A942-9CA3-247ABB9532E3}" type="pres">
      <dgm:prSet presAssocID="{B37A131C-FDA9-4D4D-940E-37A254F891B3}" presName="sibTrans" presStyleCnt="0"/>
      <dgm:spPr/>
    </dgm:pt>
    <dgm:pt modelId="{8169CF04-6EFC-FA4E-94A6-6E2940F62375}" type="pres">
      <dgm:prSet presAssocID="{59478DF3-A6B3-724E-81DA-419DAF0E2025}" presName="node" presStyleLbl="node1" presStyleIdx="4" presStyleCnt="5">
        <dgm:presLayoutVars>
          <dgm:bulletEnabled val="1"/>
        </dgm:presLayoutVars>
      </dgm:prSet>
      <dgm:spPr/>
    </dgm:pt>
  </dgm:ptLst>
  <dgm:cxnLst>
    <dgm:cxn modelId="{D062DC32-9B7E-F743-A50B-D99105D02D3F}" srcId="{3A6EFF25-1F0F-4D45-905A-BDB3422B9EDB}" destId="{3974CE1C-0F3B-864F-BADC-1D778FF4AAF0}" srcOrd="1" destOrd="0" parTransId="{42270AE6-0CCA-6B43-BE4A-D42623299E98}" sibTransId="{FB14798E-B718-654C-8725-887FE78E985C}"/>
    <dgm:cxn modelId="{F7D3B846-CDB8-5D45-AE65-720D766332AF}" type="presOf" srcId="{3A6EFF25-1F0F-4D45-905A-BDB3422B9EDB}" destId="{82192032-A146-F840-B089-D10D52F27F41}" srcOrd="0" destOrd="0" presId="urn:microsoft.com/office/officeart/2005/8/layout/default"/>
    <dgm:cxn modelId="{75CD5752-DD23-BC45-AD3C-084D8A8F01C8}" type="presOf" srcId="{09B3D65C-30C1-F547-9737-242FC568C29E}" destId="{18E62D59-79A3-864A-9A82-5B7C0DD372DA}" srcOrd="0" destOrd="0" presId="urn:microsoft.com/office/officeart/2005/8/layout/default"/>
    <dgm:cxn modelId="{E587C55F-3D37-9248-AE6B-2BC3CC7A58D0}" srcId="{3A6EFF25-1F0F-4D45-905A-BDB3422B9EDB}" destId="{A16CC77F-E6AD-A84C-BA7B-8E03580C7F1F}" srcOrd="2" destOrd="0" parTransId="{F854BEA5-E170-2342-9958-B5DE33E4AF05}" sibTransId="{E2FD2CD8-1D81-084A-B35B-99AF85F978D7}"/>
    <dgm:cxn modelId="{31052B74-4EEB-444C-B59D-7DF2E7DC2DB6}" type="presOf" srcId="{A16CC77F-E6AD-A84C-BA7B-8E03580C7F1F}" destId="{BEF9409A-3BAA-D74E-B3D9-0FCC94176514}" srcOrd="0" destOrd="0" presId="urn:microsoft.com/office/officeart/2005/8/layout/default"/>
    <dgm:cxn modelId="{758B5588-BC9F-4342-B942-86890733B508}" type="presOf" srcId="{3974CE1C-0F3B-864F-BADC-1D778FF4AAF0}" destId="{625AAA91-9D76-DB4A-8CFF-097F698D6A78}" srcOrd="0" destOrd="0" presId="urn:microsoft.com/office/officeart/2005/8/layout/default"/>
    <dgm:cxn modelId="{A77A0393-5C68-614B-9431-2B823F266377}" srcId="{3A6EFF25-1F0F-4D45-905A-BDB3422B9EDB}" destId="{59478DF3-A6B3-724E-81DA-419DAF0E2025}" srcOrd="4" destOrd="0" parTransId="{00EA7649-676C-D54D-94D0-1356EE9950F0}" sibTransId="{18D58587-351C-D742-9F9C-FAC15D9BDD52}"/>
    <dgm:cxn modelId="{D1BB1595-287C-D849-91C8-A5C1E1443F64}" srcId="{3A6EFF25-1F0F-4D45-905A-BDB3422B9EDB}" destId="{09B3D65C-30C1-F547-9737-242FC568C29E}" srcOrd="0" destOrd="0" parTransId="{664B714D-B64B-2247-9D4C-EE2B11EEE42A}" sibTransId="{BC7E13EA-0934-F641-9239-0B15B2DD54E1}"/>
    <dgm:cxn modelId="{4EEDAEA9-6FBE-DC4C-8ACE-74025AB4D35F}" srcId="{3A6EFF25-1F0F-4D45-905A-BDB3422B9EDB}" destId="{1B7B1745-EA09-D64E-9FDC-7A7077BE3EAD}" srcOrd="3" destOrd="0" parTransId="{D704293E-E72E-2348-B3A7-599F4F6F5003}" sibTransId="{B37A131C-FDA9-4D4D-940E-37A254F891B3}"/>
    <dgm:cxn modelId="{89A0A9B7-345A-634B-99AF-A810682676C8}" type="presOf" srcId="{1B7B1745-EA09-D64E-9FDC-7A7077BE3EAD}" destId="{07E06A1D-E812-D84B-9274-CC6417EF4AC8}" srcOrd="0" destOrd="0" presId="urn:microsoft.com/office/officeart/2005/8/layout/default"/>
    <dgm:cxn modelId="{B55211F7-3945-DD47-AE60-D272484C4D04}" type="presOf" srcId="{59478DF3-A6B3-724E-81DA-419DAF0E2025}" destId="{8169CF04-6EFC-FA4E-94A6-6E2940F62375}" srcOrd="0" destOrd="0" presId="urn:microsoft.com/office/officeart/2005/8/layout/default"/>
    <dgm:cxn modelId="{DC993FBD-58E9-7740-9A35-4E982D4066D9}" type="presParOf" srcId="{82192032-A146-F840-B089-D10D52F27F41}" destId="{18E62D59-79A3-864A-9A82-5B7C0DD372DA}" srcOrd="0" destOrd="0" presId="urn:microsoft.com/office/officeart/2005/8/layout/default"/>
    <dgm:cxn modelId="{9C201AE6-BD89-4D40-84EB-FCE7D0D71A95}" type="presParOf" srcId="{82192032-A146-F840-B089-D10D52F27F41}" destId="{82FF6963-6055-9949-97E7-AEF96BA3CEDE}" srcOrd="1" destOrd="0" presId="urn:microsoft.com/office/officeart/2005/8/layout/default"/>
    <dgm:cxn modelId="{8A919354-C6B8-D640-B86E-16268B1CB322}" type="presParOf" srcId="{82192032-A146-F840-B089-D10D52F27F41}" destId="{625AAA91-9D76-DB4A-8CFF-097F698D6A78}" srcOrd="2" destOrd="0" presId="urn:microsoft.com/office/officeart/2005/8/layout/default"/>
    <dgm:cxn modelId="{DCF78CD9-495B-6742-99D9-7C1A18A5B8AA}" type="presParOf" srcId="{82192032-A146-F840-B089-D10D52F27F41}" destId="{4F53AF66-1418-2642-8826-9B925D7CC98D}" srcOrd="3" destOrd="0" presId="urn:microsoft.com/office/officeart/2005/8/layout/default"/>
    <dgm:cxn modelId="{9723ACDA-6521-EC47-8C8C-7FB0954F532A}" type="presParOf" srcId="{82192032-A146-F840-B089-D10D52F27F41}" destId="{BEF9409A-3BAA-D74E-B3D9-0FCC94176514}" srcOrd="4" destOrd="0" presId="urn:microsoft.com/office/officeart/2005/8/layout/default"/>
    <dgm:cxn modelId="{C0DEA396-C3C5-AC4B-ADBE-32F0970F07BE}" type="presParOf" srcId="{82192032-A146-F840-B089-D10D52F27F41}" destId="{B6C4B99D-781D-E84A-B5CA-B2DD7D087599}" srcOrd="5" destOrd="0" presId="urn:microsoft.com/office/officeart/2005/8/layout/default"/>
    <dgm:cxn modelId="{1709DC85-16AD-3B45-BC61-14E3699C8E3C}" type="presParOf" srcId="{82192032-A146-F840-B089-D10D52F27F41}" destId="{07E06A1D-E812-D84B-9274-CC6417EF4AC8}" srcOrd="6" destOrd="0" presId="urn:microsoft.com/office/officeart/2005/8/layout/default"/>
    <dgm:cxn modelId="{76A6C331-4B4D-7E4A-B05B-4F008D2EB5E2}" type="presParOf" srcId="{82192032-A146-F840-B089-D10D52F27F41}" destId="{574748EB-B4C2-A942-9CA3-247ABB9532E3}" srcOrd="7" destOrd="0" presId="urn:microsoft.com/office/officeart/2005/8/layout/default"/>
    <dgm:cxn modelId="{0D1AF270-B251-A843-AA9A-49C2BC945F5C}" type="presParOf" srcId="{82192032-A146-F840-B089-D10D52F27F41}" destId="{8169CF04-6EFC-FA4E-94A6-6E2940F62375}"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A6EFF25-1F0F-4D45-905A-BDB3422B9EDB}" type="doc">
      <dgm:prSet loTypeId="urn:microsoft.com/office/officeart/2005/8/layout/default" loCatId="icon" qsTypeId="urn:microsoft.com/office/officeart/2005/8/quickstyle/simple2" qsCatId="simple" csTypeId="urn:microsoft.com/office/officeart/2005/8/colors/accent1_2" csCatId="accent1" phldr="1"/>
      <dgm:spPr/>
      <dgm:t>
        <a:bodyPr/>
        <a:lstStyle/>
        <a:p>
          <a:endParaRPr lang="pt-BR"/>
        </a:p>
      </dgm:t>
    </dgm:pt>
    <dgm:pt modelId="{09B3D65C-30C1-F547-9737-242FC568C29E}">
      <dgm:prSet phldrT="[Texto]"/>
      <dgm:spPr/>
      <dgm:t>
        <a:bodyPr/>
        <a:lstStyle/>
        <a:p>
          <a:r>
            <a:rPr lang="pt-BR" dirty="0"/>
            <a:t>Inteiro com Sinal</a:t>
          </a:r>
        </a:p>
      </dgm:t>
    </dgm:pt>
    <dgm:pt modelId="{664B714D-B64B-2247-9D4C-EE2B11EEE42A}" type="parTrans" cxnId="{D1BB1595-287C-D849-91C8-A5C1E1443F64}">
      <dgm:prSet/>
      <dgm:spPr/>
      <dgm:t>
        <a:bodyPr/>
        <a:lstStyle/>
        <a:p>
          <a:endParaRPr lang="pt-BR"/>
        </a:p>
      </dgm:t>
    </dgm:pt>
    <dgm:pt modelId="{BC7E13EA-0934-F641-9239-0B15B2DD54E1}" type="sibTrans" cxnId="{D1BB1595-287C-D849-91C8-A5C1E1443F64}">
      <dgm:prSet/>
      <dgm:spPr/>
      <dgm:t>
        <a:bodyPr/>
        <a:lstStyle/>
        <a:p>
          <a:endParaRPr lang="pt-BR"/>
        </a:p>
      </dgm:t>
    </dgm:pt>
    <dgm:pt modelId="{3974CE1C-0F3B-864F-BADC-1D778FF4AAF0}">
      <dgm:prSet phldrT="[Texto]"/>
      <dgm:spPr/>
      <dgm:t>
        <a:bodyPr/>
        <a:lstStyle/>
        <a:p>
          <a:r>
            <a:rPr lang="pt-BR" dirty="0"/>
            <a:t>Inteiro sem Sinal</a:t>
          </a:r>
        </a:p>
      </dgm:t>
    </dgm:pt>
    <dgm:pt modelId="{42270AE6-0CCA-6B43-BE4A-D42623299E98}" type="parTrans" cxnId="{D062DC32-9B7E-F743-A50B-D99105D02D3F}">
      <dgm:prSet/>
      <dgm:spPr/>
      <dgm:t>
        <a:bodyPr/>
        <a:lstStyle/>
        <a:p>
          <a:endParaRPr lang="pt-BR"/>
        </a:p>
      </dgm:t>
    </dgm:pt>
    <dgm:pt modelId="{FB14798E-B718-654C-8725-887FE78E985C}" type="sibTrans" cxnId="{D062DC32-9B7E-F743-A50B-D99105D02D3F}">
      <dgm:prSet/>
      <dgm:spPr/>
      <dgm:t>
        <a:bodyPr/>
        <a:lstStyle/>
        <a:p>
          <a:endParaRPr lang="pt-BR"/>
        </a:p>
      </dgm:t>
    </dgm:pt>
    <dgm:pt modelId="{A16CC77F-E6AD-A84C-BA7B-8E03580C7F1F}">
      <dgm:prSet phldrT="[Texto]"/>
      <dgm:spPr/>
      <dgm:t>
        <a:bodyPr/>
        <a:lstStyle/>
        <a:p>
          <a:r>
            <a:rPr lang="pt-BR" dirty="0"/>
            <a:t>Inteiro</a:t>
          </a:r>
        </a:p>
      </dgm:t>
    </dgm:pt>
    <dgm:pt modelId="{F854BEA5-E170-2342-9958-B5DE33E4AF05}" type="parTrans" cxnId="{E587C55F-3D37-9248-AE6B-2BC3CC7A58D0}">
      <dgm:prSet/>
      <dgm:spPr/>
      <dgm:t>
        <a:bodyPr/>
        <a:lstStyle/>
        <a:p>
          <a:endParaRPr lang="pt-BR"/>
        </a:p>
      </dgm:t>
    </dgm:pt>
    <dgm:pt modelId="{E2FD2CD8-1D81-084A-B35B-99AF85F978D7}" type="sibTrans" cxnId="{E587C55F-3D37-9248-AE6B-2BC3CC7A58D0}">
      <dgm:prSet/>
      <dgm:spPr/>
      <dgm:t>
        <a:bodyPr/>
        <a:lstStyle/>
        <a:p>
          <a:endParaRPr lang="pt-BR"/>
        </a:p>
      </dgm:t>
    </dgm:pt>
    <dgm:pt modelId="{1B7B1745-EA09-D64E-9FDC-7A7077BE3EAD}">
      <dgm:prSet phldrT="[Texto]"/>
      <dgm:spPr/>
      <dgm:t>
        <a:bodyPr/>
        <a:lstStyle/>
        <a:p>
          <a:r>
            <a:rPr lang="pt-BR" dirty="0"/>
            <a:t>Inteiro Longo</a:t>
          </a:r>
        </a:p>
      </dgm:t>
    </dgm:pt>
    <dgm:pt modelId="{D704293E-E72E-2348-B3A7-599F4F6F5003}" type="parTrans" cxnId="{4EEDAEA9-6FBE-DC4C-8ACE-74025AB4D35F}">
      <dgm:prSet/>
      <dgm:spPr/>
      <dgm:t>
        <a:bodyPr/>
        <a:lstStyle/>
        <a:p>
          <a:endParaRPr lang="pt-BR"/>
        </a:p>
      </dgm:t>
    </dgm:pt>
    <dgm:pt modelId="{B37A131C-FDA9-4D4D-940E-37A254F891B3}" type="sibTrans" cxnId="{4EEDAEA9-6FBE-DC4C-8ACE-74025AB4D35F}">
      <dgm:prSet/>
      <dgm:spPr/>
      <dgm:t>
        <a:bodyPr/>
        <a:lstStyle/>
        <a:p>
          <a:endParaRPr lang="pt-BR"/>
        </a:p>
      </dgm:t>
    </dgm:pt>
    <dgm:pt modelId="{59478DF3-A6B3-724E-81DA-419DAF0E2025}">
      <dgm:prSet phldrT="[Texto]"/>
      <dgm:spPr/>
      <dgm:t>
        <a:bodyPr/>
        <a:lstStyle/>
        <a:p>
          <a:r>
            <a:rPr lang="pt-BR" dirty="0"/>
            <a:t>Inteiro Curto</a:t>
          </a:r>
        </a:p>
      </dgm:t>
    </dgm:pt>
    <dgm:pt modelId="{00EA7649-676C-D54D-94D0-1356EE9950F0}" type="parTrans" cxnId="{A77A0393-5C68-614B-9431-2B823F266377}">
      <dgm:prSet/>
      <dgm:spPr/>
      <dgm:t>
        <a:bodyPr/>
        <a:lstStyle/>
        <a:p>
          <a:endParaRPr lang="pt-BR"/>
        </a:p>
      </dgm:t>
    </dgm:pt>
    <dgm:pt modelId="{18D58587-351C-D742-9F9C-FAC15D9BDD52}" type="sibTrans" cxnId="{A77A0393-5C68-614B-9431-2B823F266377}">
      <dgm:prSet/>
      <dgm:spPr/>
      <dgm:t>
        <a:bodyPr/>
        <a:lstStyle/>
        <a:p>
          <a:endParaRPr lang="pt-BR"/>
        </a:p>
      </dgm:t>
    </dgm:pt>
    <dgm:pt modelId="{82192032-A146-F840-B089-D10D52F27F41}" type="pres">
      <dgm:prSet presAssocID="{3A6EFF25-1F0F-4D45-905A-BDB3422B9EDB}" presName="diagram" presStyleCnt="0">
        <dgm:presLayoutVars>
          <dgm:dir/>
          <dgm:resizeHandles val="exact"/>
        </dgm:presLayoutVars>
      </dgm:prSet>
      <dgm:spPr/>
    </dgm:pt>
    <dgm:pt modelId="{18E62D59-79A3-864A-9A82-5B7C0DD372DA}" type="pres">
      <dgm:prSet presAssocID="{09B3D65C-30C1-F547-9737-242FC568C29E}" presName="node" presStyleLbl="node1" presStyleIdx="0" presStyleCnt="5">
        <dgm:presLayoutVars>
          <dgm:bulletEnabled val="1"/>
        </dgm:presLayoutVars>
      </dgm:prSet>
      <dgm:spPr/>
    </dgm:pt>
    <dgm:pt modelId="{82FF6963-6055-9949-97E7-AEF96BA3CEDE}" type="pres">
      <dgm:prSet presAssocID="{BC7E13EA-0934-F641-9239-0B15B2DD54E1}" presName="sibTrans" presStyleCnt="0"/>
      <dgm:spPr/>
    </dgm:pt>
    <dgm:pt modelId="{625AAA91-9D76-DB4A-8CFF-097F698D6A78}" type="pres">
      <dgm:prSet presAssocID="{3974CE1C-0F3B-864F-BADC-1D778FF4AAF0}" presName="node" presStyleLbl="node1" presStyleIdx="1" presStyleCnt="5">
        <dgm:presLayoutVars>
          <dgm:bulletEnabled val="1"/>
        </dgm:presLayoutVars>
      </dgm:prSet>
      <dgm:spPr/>
    </dgm:pt>
    <dgm:pt modelId="{4F53AF66-1418-2642-8826-9B925D7CC98D}" type="pres">
      <dgm:prSet presAssocID="{FB14798E-B718-654C-8725-887FE78E985C}" presName="sibTrans" presStyleCnt="0"/>
      <dgm:spPr/>
    </dgm:pt>
    <dgm:pt modelId="{BEF9409A-3BAA-D74E-B3D9-0FCC94176514}" type="pres">
      <dgm:prSet presAssocID="{A16CC77F-E6AD-A84C-BA7B-8E03580C7F1F}" presName="node" presStyleLbl="node1" presStyleIdx="2" presStyleCnt="5">
        <dgm:presLayoutVars>
          <dgm:bulletEnabled val="1"/>
        </dgm:presLayoutVars>
      </dgm:prSet>
      <dgm:spPr/>
    </dgm:pt>
    <dgm:pt modelId="{B6C4B99D-781D-E84A-B5CA-B2DD7D087599}" type="pres">
      <dgm:prSet presAssocID="{E2FD2CD8-1D81-084A-B35B-99AF85F978D7}" presName="sibTrans" presStyleCnt="0"/>
      <dgm:spPr/>
    </dgm:pt>
    <dgm:pt modelId="{07E06A1D-E812-D84B-9274-CC6417EF4AC8}" type="pres">
      <dgm:prSet presAssocID="{1B7B1745-EA09-D64E-9FDC-7A7077BE3EAD}" presName="node" presStyleLbl="node1" presStyleIdx="3" presStyleCnt="5">
        <dgm:presLayoutVars>
          <dgm:bulletEnabled val="1"/>
        </dgm:presLayoutVars>
      </dgm:prSet>
      <dgm:spPr/>
    </dgm:pt>
    <dgm:pt modelId="{574748EB-B4C2-A942-9CA3-247ABB9532E3}" type="pres">
      <dgm:prSet presAssocID="{B37A131C-FDA9-4D4D-940E-37A254F891B3}" presName="sibTrans" presStyleCnt="0"/>
      <dgm:spPr/>
    </dgm:pt>
    <dgm:pt modelId="{8169CF04-6EFC-FA4E-94A6-6E2940F62375}" type="pres">
      <dgm:prSet presAssocID="{59478DF3-A6B3-724E-81DA-419DAF0E2025}" presName="node" presStyleLbl="node1" presStyleIdx="4" presStyleCnt="5">
        <dgm:presLayoutVars>
          <dgm:bulletEnabled val="1"/>
        </dgm:presLayoutVars>
      </dgm:prSet>
      <dgm:spPr/>
    </dgm:pt>
  </dgm:ptLst>
  <dgm:cxnLst>
    <dgm:cxn modelId="{D062DC32-9B7E-F743-A50B-D99105D02D3F}" srcId="{3A6EFF25-1F0F-4D45-905A-BDB3422B9EDB}" destId="{3974CE1C-0F3B-864F-BADC-1D778FF4AAF0}" srcOrd="1" destOrd="0" parTransId="{42270AE6-0CCA-6B43-BE4A-D42623299E98}" sibTransId="{FB14798E-B718-654C-8725-887FE78E985C}"/>
    <dgm:cxn modelId="{F7D3B846-CDB8-5D45-AE65-720D766332AF}" type="presOf" srcId="{3A6EFF25-1F0F-4D45-905A-BDB3422B9EDB}" destId="{82192032-A146-F840-B089-D10D52F27F41}" srcOrd="0" destOrd="0" presId="urn:microsoft.com/office/officeart/2005/8/layout/default"/>
    <dgm:cxn modelId="{75CD5752-DD23-BC45-AD3C-084D8A8F01C8}" type="presOf" srcId="{09B3D65C-30C1-F547-9737-242FC568C29E}" destId="{18E62D59-79A3-864A-9A82-5B7C0DD372DA}" srcOrd="0" destOrd="0" presId="urn:microsoft.com/office/officeart/2005/8/layout/default"/>
    <dgm:cxn modelId="{E587C55F-3D37-9248-AE6B-2BC3CC7A58D0}" srcId="{3A6EFF25-1F0F-4D45-905A-BDB3422B9EDB}" destId="{A16CC77F-E6AD-A84C-BA7B-8E03580C7F1F}" srcOrd="2" destOrd="0" parTransId="{F854BEA5-E170-2342-9958-B5DE33E4AF05}" sibTransId="{E2FD2CD8-1D81-084A-B35B-99AF85F978D7}"/>
    <dgm:cxn modelId="{31052B74-4EEB-444C-B59D-7DF2E7DC2DB6}" type="presOf" srcId="{A16CC77F-E6AD-A84C-BA7B-8E03580C7F1F}" destId="{BEF9409A-3BAA-D74E-B3D9-0FCC94176514}" srcOrd="0" destOrd="0" presId="urn:microsoft.com/office/officeart/2005/8/layout/default"/>
    <dgm:cxn modelId="{758B5588-BC9F-4342-B942-86890733B508}" type="presOf" srcId="{3974CE1C-0F3B-864F-BADC-1D778FF4AAF0}" destId="{625AAA91-9D76-DB4A-8CFF-097F698D6A78}" srcOrd="0" destOrd="0" presId="urn:microsoft.com/office/officeart/2005/8/layout/default"/>
    <dgm:cxn modelId="{A77A0393-5C68-614B-9431-2B823F266377}" srcId="{3A6EFF25-1F0F-4D45-905A-BDB3422B9EDB}" destId="{59478DF3-A6B3-724E-81DA-419DAF0E2025}" srcOrd="4" destOrd="0" parTransId="{00EA7649-676C-D54D-94D0-1356EE9950F0}" sibTransId="{18D58587-351C-D742-9F9C-FAC15D9BDD52}"/>
    <dgm:cxn modelId="{D1BB1595-287C-D849-91C8-A5C1E1443F64}" srcId="{3A6EFF25-1F0F-4D45-905A-BDB3422B9EDB}" destId="{09B3D65C-30C1-F547-9737-242FC568C29E}" srcOrd="0" destOrd="0" parTransId="{664B714D-B64B-2247-9D4C-EE2B11EEE42A}" sibTransId="{BC7E13EA-0934-F641-9239-0B15B2DD54E1}"/>
    <dgm:cxn modelId="{4EEDAEA9-6FBE-DC4C-8ACE-74025AB4D35F}" srcId="{3A6EFF25-1F0F-4D45-905A-BDB3422B9EDB}" destId="{1B7B1745-EA09-D64E-9FDC-7A7077BE3EAD}" srcOrd="3" destOrd="0" parTransId="{D704293E-E72E-2348-B3A7-599F4F6F5003}" sibTransId="{B37A131C-FDA9-4D4D-940E-37A254F891B3}"/>
    <dgm:cxn modelId="{89A0A9B7-345A-634B-99AF-A810682676C8}" type="presOf" srcId="{1B7B1745-EA09-D64E-9FDC-7A7077BE3EAD}" destId="{07E06A1D-E812-D84B-9274-CC6417EF4AC8}" srcOrd="0" destOrd="0" presId="urn:microsoft.com/office/officeart/2005/8/layout/default"/>
    <dgm:cxn modelId="{B55211F7-3945-DD47-AE60-D272484C4D04}" type="presOf" srcId="{59478DF3-A6B3-724E-81DA-419DAF0E2025}" destId="{8169CF04-6EFC-FA4E-94A6-6E2940F62375}" srcOrd="0" destOrd="0" presId="urn:microsoft.com/office/officeart/2005/8/layout/default"/>
    <dgm:cxn modelId="{DC993FBD-58E9-7740-9A35-4E982D4066D9}" type="presParOf" srcId="{82192032-A146-F840-B089-D10D52F27F41}" destId="{18E62D59-79A3-864A-9A82-5B7C0DD372DA}" srcOrd="0" destOrd="0" presId="urn:microsoft.com/office/officeart/2005/8/layout/default"/>
    <dgm:cxn modelId="{9C201AE6-BD89-4D40-84EB-FCE7D0D71A95}" type="presParOf" srcId="{82192032-A146-F840-B089-D10D52F27F41}" destId="{82FF6963-6055-9949-97E7-AEF96BA3CEDE}" srcOrd="1" destOrd="0" presId="urn:microsoft.com/office/officeart/2005/8/layout/default"/>
    <dgm:cxn modelId="{8A919354-C6B8-D640-B86E-16268B1CB322}" type="presParOf" srcId="{82192032-A146-F840-B089-D10D52F27F41}" destId="{625AAA91-9D76-DB4A-8CFF-097F698D6A78}" srcOrd="2" destOrd="0" presId="urn:microsoft.com/office/officeart/2005/8/layout/default"/>
    <dgm:cxn modelId="{DCF78CD9-495B-6742-99D9-7C1A18A5B8AA}" type="presParOf" srcId="{82192032-A146-F840-B089-D10D52F27F41}" destId="{4F53AF66-1418-2642-8826-9B925D7CC98D}" srcOrd="3" destOrd="0" presId="urn:microsoft.com/office/officeart/2005/8/layout/default"/>
    <dgm:cxn modelId="{9723ACDA-6521-EC47-8C8C-7FB0954F532A}" type="presParOf" srcId="{82192032-A146-F840-B089-D10D52F27F41}" destId="{BEF9409A-3BAA-D74E-B3D9-0FCC94176514}" srcOrd="4" destOrd="0" presId="urn:microsoft.com/office/officeart/2005/8/layout/default"/>
    <dgm:cxn modelId="{C0DEA396-C3C5-AC4B-ADBE-32F0970F07BE}" type="presParOf" srcId="{82192032-A146-F840-B089-D10D52F27F41}" destId="{B6C4B99D-781D-E84A-B5CA-B2DD7D087599}" srcOrd="5" destOrd="0" presId="urn:microsoft.com/office/officeart/2005/8/layout/default"/>
    <dgm:cxn modelId="{1709DC85-16AD-3B45-BC61-14E3699C8E3C}" type="presParOf" srcId="{82192032-A146-F840-B089-D10D52F27F41}" destId="{07E06A1D-E812-D84B-9274-CC6417EF4AC8}" srcOrd="6" destOrd="0" presId="urn:microsoft.com/office/officeart/2005/8/layout/default"/>
    <dgm:cxn modelId="{76A6C331-4B4D-7E4A-B05B-4F008D2EB5E2}" type="presParOf" srcId="{82192032-A146-F840-B089-D10D52F27F41}" destId="{574748EB-B4C2-A942-9CA3-247ABB9532E3}" srcOrd="7" destOrd="0" presId="urn:microsoft.com/office/officeart/2005/8/layout/default"/>
    <dgm:cxn modelId="{0D1AF270-B251-A843-AA9A-49C2BC945F5C}" type="presParOf" srcId="{82192032-A146-F840-B089-D10D52F27F41}" destId="{8169CF04-6EFC-FA4E-94A6-6E2940F62375}"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30DFF3-6688-426A-A36A-CE5108243089}">
      <dsp:nvSpPr>
        <dsp:cNvPr id="0" name=""/>
        <dsp:cNvSpPr/>
      </dsp:nvSpPr>
      <dsp:spPr>
        <a:xfrm>
          <a:off x="0" y="680"/>
          <a:ext cx="6261100" cy="1593460"/>
        </a:xfrm>
        <a:prstGeom prst="roundRect">
          <a:avLst>
            <a:gd name="adj" fmla="val 10000"/>
          </a:avLst>
        </a:prstGeom>
        <a:solidFill>
          <a:srgbClr val="58B6C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D9A3AC59-F452-499F-99F6-33EBBBC336E2}">
      <dsp:nvSpPr>
        <dsp:cNvPr id="0" name=""/>
        <dsp:cNvSpPr/>
      </dsp:nvSpPr>
      <dsp:spPr>
        <a:xfrm>
          <a:off x="482021" y="359209"/>
          <a:ext cx="876403" cy="876403"/>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ln>
        <a:effectLst/>
      </dsp:spPr>
      <dsp:style>
        <a:lnRef idx="3">
          <a:scrgbClr r="0" g="0" b="0"/>
        </a:lnRef>
        <a:fillRef idx="1">
          <a:scrgbClr r="0" g="0" b="0"/>
        </a:fillRef>
        <a:effectRef idx="1">
          <a:scrgbClr r="0" g="0" b="0"/>
        </a:effectRef>
        <a:fontRef idx="minor">
          <a:schemeClr val="lt1"/>
        </a:fontRef>
      </dsp:style>
    </dsp:sp>
    <dsp:sp modelId="{E1B14A6C-BF15-4C0C-AB99-808AFEF82F1E}">
      <dsp:nvSpPr>
        <dsp:cNvPr id="0" name=""/>
        <dsp:cNvSpPr/>
      </dsp:nvSpPr>
      <dsp:spPr>
        <a:xfrm>
          <a:off x="1840447" y="680"/>
          <a:ext cx="4420652" cy="1593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641" tIns="168641" rIns="168641" bIns="168641" numCol="1" spcCol="1270" anchor="ctr" anchorCtr="0">
          <a:noAutofit/>
        </a:bodyPr>
        <a:lstStyle/>
        <a:p>
          <a:pPr marL="0" lvl="0" indent="0" algn="l" defTabSz="1111250">
            <a:lnSpc>
              <a:spcPct val="100000"/>
            </a:lnSpc>
            <a:spcBef>
              <a:spcPct val="0"/>
            </a:spcBef>
            <a:spcAft>
              <a:spcPct val="35000"/>
            </a:spcAft>
            <a:buNone/>
          </a:pPr>
          <a:r>
            <a:rPr lang="pt-BR" sz="2500" kern="1200"/>
            <a:t>Dispositivos de entrada levam dados do meio para o computador.</a:t>
          </a:r>
          <a:endParaRPr lang="en-US" sz="2500" kern="1200"/>
        </a:p>
      </dsp:txBody>
      <dsp:txXfrm>
        <a:off x="1840447" y="680"/>
        <a:ext cx="4420652" cy="1593460"/>
      </dsp:txXfrm>
    </dsp:sp>
    <dsp:sp modelId="{1810E885-051C-45BF-80C6-F6F37E915A93}">
      <dsp:nvSpPr>
        <dsp:cNvPr id="0" name=""/>
        <dsp:cNvSpPr/>
      </dsp:nvSpPr>
      <dsp:spPr>
        <a:xfrm>
          <a:off x="0" y="1992507"/>
          <a:ext cx="6261100" cy="1593460"/>
        </a:xfrm>
        <a:prstGeom prst="roundRect">
          <a:avLst>
            <a:gd name="adj" fmla="val 10000"/>
          </a:avLst>
        </a:prstGeom>
        <a:solidFill>
          <a:srgbClr val="75BDA7">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636D7CD7-0C6C-4FD3-B22C-15E6CF806B51}">
      <dsp:nvSpPr>
        <dsp:cNvPr id="0" name=""/>
        <dsp:cNvSpPr/>
      </dsp:nvSpPr>
      <dsp:spPr>
        <a:xfrm>
          <a:off x="482021" y="2351035"/>
          <a:ext cx="876403" cy="8764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3">
          <a:scrgbClr r="0" g="0" b="0"/>
        </a:lnRef>
        <a:fillRef idx="1">
          <a:scrgbClr r="0" g="0" b="0"/>
        </a:fillRef>
        <a:effectRef idx="1">
          <a:scrgbClr r="0" g="0" b="0"/>
        </a:effectRef>
        <a:fontRef idx="minor">
          <a:schemeClr val="lt1"/>
        </a:fontRef>
      </dsp:style>
    </dsp:sp>
    <dsp:sp modelId="{5945105F-C49D-481A-A16B-C98FBF62A933}">
      <dsp:nvSpPr>
        <dsp:cNvPr id="0" name=""/>
        <dsp:cNvSpPr/>
      </dsp:nvSpPr>
      <dsp:spPr>
        <a:xfrm>
          <a:off x="1840447" y="1992507"/>
          <a:ext cx="4420652" cy="1593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641" tIns="168641" rIns="168641" bIns="168641" numCol="1" spcCol="1270" anchor="ctr" anchorCtr="0">
          <a:noAutofit/>
        </a:bodyPr>
        <a:lstStyle/>
        <a:p>
          <a:pPr marL="0" lvl="0" indent="0" algn="l" defTabSz="1111250">
            <a:lnSpc>
              <a:spcPct val="100000"/>
            </a:lnSpc>
            <a:spcBef>
              <a:spcPct val="0"/>
            </a:spcBef>
            <a:spcAft>
              <a:spcPct val="35000"/>
            </a:spcAft>
            <a:buNone/>
          </a:pPr>
          <a:r>
            <a:rPr lang="pt-BR" sz="2500" kern="1200"/>
            <a:t>Em geral eles reagem a estímulos, sejam eles físicos ou lógicos.</a:t>
          </a:r>
          <a:endParaRPr lang="en-US" sz="2500" kern="1200"/>
        </a:p>
      </dsp:txBody>
      <dsp:txXfrm>
        <a:off x="1840447" y="1992507"/>
        <a:ext cx="4420652" cy="1593460"/>
      </dsp:txXfrm>
    </dsp:sp>
    <dsp:sp modelId="{691AEDB2-FD7A-4F91-A0D0-5D092E8BDE2A}">
      <dsp:nvSpPr>
        <dsp:cNvPr id="0" name=""/>
        <dsp:cNvSpPr/>
      </dsp:nvSpPr>
      <dsp:spPr>
        <a:xfrm>
          <a:off x="0" y="3984333"/>
          <a:ext cx="6261100" cy="1593460"/>
        </a:xfrm>
        <a:prstGeom prst="roundRect">
          <a:avLst>
            <a:gd name="adj" fmla="val 10000"/>
          </a:avLst>
        </a:prstGeom>
        <a:solidFill>
          <a:srgbClr val="7A8C8E">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F21AF0DA-5207-4C04-B224-3860A03C3482}">
      <dsp:nvSpPr>
        <dsp:cNvPr id="0" name=""/>
        <dsp:cNvSpPr/>
      </dsp:nvSpPr>
      <dsp:spPr>
        <a:xfrm>
          <a:off x="482021" y="4342861"/>
          <a:ext cx="876403" cy="87640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9050" cap="flat" cmpd="sng" algn="ctr">
          <a:noFill/>
          <a:prstDash val="solid"/>
        </a:ln>
        <a:effectLst/>
      </dsp:spPr>
      <dsp:style>
        <a:lnRef idx="3">
          <a:scrgbClr r="0" g="0" b="0"/>
        </a:lnRef>
        <a:fillRef idx="1">
          <a:scrgbClr r="0" g="0" b="0"/>
        </a:fillRef>
        <a:effectRef idx="1">
          <a:scrgbClr r="0" g="0" b="0"/>
        </a:effectRef>
        <a:fontRef idx="minor">
          <a:schemeClr val="lt1"/>
        </a:fontRef>
      </dsp:style>
    </dsp:sp>
    <dsp:sp modelId="{8542F5C9-F40D-4F4B-AA23-CF1EBBD2CAE6}">
      <dsp:nvSpPr>
        <dsp:cNvPr id="0" name=""/>
        <dsp:cNvSpPr/>
      </dsp:nvSpPr>
      <dsp:spPr>
        <a:xfrm>
          <a:off x="1840447" y="3984333"/>
          <a:ext cx="4420652" cy="1593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641" tIns="168641" rIns="168641" bIns="168641" numCol="1" spcCol="1270" anchor="ctr" anchorCtr="0">
          <a:noAutofit/>
        </a:bodyPr>
        <a:lstStyle/>
        <a:p>
          <a:pPr marL="0" lvl="0" indent="0" algn="l" defTabSz="1111250">
            <a:lnSpc>
              <a:spcPct val="100000"/>
            </a:lnSpc>
            <a:spcBef>
              <a:spcPct val="0"/>
            </a:spcBef>
            <a:spcAft>
              <a:spcPct val="35000"/>
            </a:spcAft>
            <a:buNone/>
          </a:pPr>
          <a:r>
            <a:rPr lang="pt-BR" sz="2500" kern="1200"/>
            <a:t>Teclado, mouse, scanners, microfones e câmeras são exemplos.</a:t>
          </a:r>
          <a:endParaRPr lang="en-US" sz="2500" kern="1200"/>
        </a:p>
      </dsp:txBody>
      <dsp:txXfrm>
        <a:off x="1840447" y="3984333"/>
        <a:ext cx="4420652" cy="15934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367A0E-A9B1-470B-B490-55706F670909}">
      <dsp:nvSpPr>
        <dsp:cNvPr id="0" name=""/>
        <dsp:cNvSpPr/>
      </dsp:nvSpPr>
      <dsp:spPr>
        <a:xfrm>
          <a:off x="0" y="680"/>
          <a:ext cx="6261100" cy="1593460"/>
        </a:xfrm>
        <a:prstGeom prst="roundRect">
          <a:avLst>
            <a:gd name="adj" fmla="val 10000"/>
          </a:avLst>
        </a:prstGeom>
        <a:solidFill>
          <a:srgbClr val="58B6C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C0210821-4117-4674-B6D2-1F4854473FF7}">
      <dsp:nvSpPr>
        <dsp:cNvPr id="0" name=""/>
        <dsp:cNvSpPr/>
      </dsp:nvSpPr>
      <dsp:spPr>
        <a:xfrm>
          <a:off x="482021" y="359209"/>
          <a:ext cx="876403" cy="8764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6359EF8-289A-4524-997F-1ED73406024D}">
      <dsp:nvSpPr>
        <dsp:cNvPr id="0" name=""/>
        <dsp:cNvSpPr/>
      </dsp:nvSpPr>
      <dsp:spPr>
        <a:xfrm>
          <a:off x="1840447" y="680"/>
          <a:ext cx="4420652" cy="1593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641" tIns="168641" rIns="168641" bIns="168641" numCol="1" spcCol="1270" anchor="ctr" anchorCtr="0">
          <a:noAutofit/>
        </a:bodyPr>
        <a:lstStyle/>
        <a:p>
          <a:pPr marL="0" lvl="0" indent="0" algn="l" defTabSz="933450">
            <a:lnSpc>
              <a:spcPct val="100000"/>
            </a:lnSpc>
            <a:spcBef>
              <a:spcPct val="0"/>
            </a:spcBef>
            <a:spcAft>
              <a:spcPct val="35000"/>
            </a:spcAft>
            <a:buNone/>
          </a:pPr>
          <a:r>
            <a:rPr lang="pt-BR" sz="2100" kern="1200"/>
            <a:t>Dispositivos de saída tem a finalidade de exibir/enviar dados para um usuário ou um outro sistema.</a:t>
          </a:r>
          <a:endParaRPr lang="en-US" sz="2100" kern="1200"/>
        </a:p>
      </dsp:txBody>
      <dsp:txXfrm>
        <a:off x="1840447" y="680"/>
        <a:ext cx="4420652" cy="1593460"/>
      </dsp:txXfrm>
    </dsp:sp>
    <dsp:sp modelId="{8DDAD5A1-63FD-4AE8-B74C-9B69858E05D6}">
      <dsp:nvSpPr>
        <dsp:cNvPr id="0" name=""/>
        <dsp:cNvSpPr/>
      </dsp:nvSpPr>
      <dsp:spPr>
        <a:xfrm>
          <a:off x="0" y="1992507"/>
          <a:ext cx="6261100" cy="1593460"/>
        </a:xfrm>
        <a:prstGeom prst="roundRect">
          <a:avLst>
            <a:gd name="adj" fmla="val 10000"/>
          </a:avLst>
        </a:prstGeom>
        <a:solidFill>
          <a:srgbClr val="75BDA7">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95EFD978-D40E-4423-96CC-D2D70D87AD49}">
      <dsp:nvSpPr>
        <dsp:cNvPr id="0" name=""/>
        <dsp:cNvSpPr/>
      </dsp:nvSpPr>
      <dsp:spPr>
        <a:xfrm>
          <a:off x="482021" y="2351035"/>
          <a:ext cx="876403" cy="8764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30419DA-4E22-41ED-B9D0-E483F1DD704A}">
      <dsp:nvSpPr>
        <dsp:cNvPr id="0" name=""/>
        <dsp:cNvSpPr/>
      </dsp:nvSpPr>
      <dsp:spPr>
        <a:xfrm>
          <a:off x="1840447" y="1992507"/>
          <a:ext cx="4420652" cy="1593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641" tIns="168641" rIns="168641" bIns="168641" numCol="1" spcCol="1270" anchor="ctr" anchorCtr="0">
          <a:noAutofit/>
        </a:bodyPr>
        <a:lstStyle/>
        <a:p>
          <a:pPr marL="0" lvl="0" indent="0" algn="l" defTabSz="933450">
            <a:lnSpc>
              <a:spcPct val="100000"/>
            </a:lnSpc>
            <a:spcBef>
              <a:spcPct val="0"/>
            </a:spcBef>
            <a:spcAft>
              <a:spcPct val="35000"/>
            </a:spcAft>
            <a:buNone/>
          </a:pPr>
          <a:r>
            <a:rPr lang="pt-BR" sz="2100" kern="1200"/>
            <a:t>Eles exibem dados que foram processados pelo computador.</a:t>
          </a:r>
          <a:endParaRPr lang="en-US" sz="2100" kern="1200"/>
        </a:p>
      </dsp:txBody>
      <dsp:txXfrm>
        <a:off x="1840447" y="1992507"/>
        <a:ext cx="4420652" cy="1593460"/>
      </dsp:txXfrm>
    </dsp:sp>
    <dsp:sp modelId="{1B5089E0-F104-446D-84BE-3341D16BD590}">
      <dsp:nvSpPr>
        <dsp:cNvPr id="0" name=""/>
        <dsp:cNvSpPr/>
      </dsp:nvSpPr>
      <dsp:spPr>
        <a:xfrm>
          <a:off x="0" y="3984333"/>
          <a:ext cx="6261100" cy="1593460"/>
        </a:xfrm>
        <a:prstGeom prst="roundRect">
          <a:avLst>
            <a:gd name="adj" fmla="val 10000"/>
          </a:avLst>
        </a:prstGeom>
        <a:solidFill>
          <a:srgbClr val="7A8C8E">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153712C0-F82F-47B3-8086-CE23068D343B}">
      <dsp:nvSpPr>
        <dsp:cNvPr id="0" name=""/>
        <dsp:cNvSpPr/>
      </dsp:nvSpPr>
      <dsp:spPr>
        <a:xfrm>
          <a:off x="482021" y="4342861"/>
          <a:ext cx="876403" cy="8764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700FABC-BA32-418F-B206-16E67362029A}">
      <dsp:nvSpPr>
        <dsp:cNvPr id="0" name=""/>
        <dsp:cNvSpPr/>
      </dsp:nvSpPr>
      <dsp:spPr>
        <a:xfrm>
          <a:off x="1840447" y="3984333"/>
          <a:ext cx="4420652" cy="1593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641" tIns="168641" rIns="168641" bIns="168641" numCol="1" spcCol="1270" anchor="ctr" anchorCtr="0">
          <a:noAutofit/>
        </a:bodyPr>
        <a:lstStyle/>
        <a:p>
          <a:pPr marL="0" lvl="0" indent="0" algn="l" defTabSz="933450">
            <a:lnSpc>
              <a:spcPct val="100000"/>
            </a:lnSpc>
            <a:spcBef>
              <a:spcPct val="0"/>
            </a:spcBef>
            <a:spcAft>
              <a:spcPct val="35000"/>
            </a:spcAft>
            <a:buNone/>
          </a:pPr>
          <a:r>
            <a:rPr lang="pt-BR" sz="2100" kern="1200"/>
            <a:t>Exemplos são, telas, impressoras, etc.</a:t>
          </a:r>
          <a:endParaRPr lang="en-US" sz="2100" kern="1200"/>
        </a:p>
      </dsp:txBody>
      <dsp:txXfrm>
        <a:off x="1840447" y="3984333"/>
        <a:ext cx="4420652" cy="15934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E62D59-79A3-864A-9A82-5B7C0DD372DA}">
      <dsp:nvSpPr>
        <dsp:cNvPr id="0" name=""/>
        <dsp:cNvSpPr/>
      </dsp:nvSpPr>
      <dsp:spPr>
        <a:xfrm>
          <a:off x="2939" y="407095"/>
          <a:ext cx="1591626" cy="95497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pt-BR" sz="2300" kern="1200" dirty="0"/>
            <a:t>Inteiros</a:t>
          </a:r>
        </a:p>
      </dsp:txBody>
      <dsp:txXfrm>
        <a:off x="2939" y="407095"/>
        <a:ext cx="1591626" cy="954975"/>
      </dsp:txXfrm>
    </dsp:sp>
    <dsp:sp modelId="{625AAA91-9D76-DB4A-8CFF-097F698D6A78}">
      <dsp:nvSpPr>
        <dsp:cNvPr id="0" name=""/>
        <dsp:cNvSpPr/>
      </dsp:nvSpPr>
      <dsp:spPr>
        <a:xfrm>
          <a:off x="1753728" y="407095"/>
          <a:ext cx="1591626" cy="95497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pt-BR" sz="2300" kern="1200" dirty="0"/>
            <a:t>Ponto Flutuante</a:t>
          </a:r>
        </a:p>
      </dsp:txBody>
      <dsp:txXfrm>
        <a:off x="1753728" y="407095"/>
        <a:ext cx="1591626" cy="954975"/>
      </dsp:txXfrm>
    </dsp:sp>
    <dsp:sp modelId="{BEF9409A-3BAA-D74E-B3D9-0FCC94176514}">
      <dsp:nvSpPr>
        <dsp:cNvPr id="0" name=""/>
        <dsp:cNvSpPr/>
      </dsp:nvSpPr>
      <dsp:spPr>
        <a:xfrm>
          <a:off x="3504516" y="407095"/>
          <a:ext cx="1591626" cy="95497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pt-BR" sz="2300" kern="1200" dirty="0"/>
            <a:t>Caractere</a:t>
          </a:r>
        </a:p>
      </dsp:txBody>
      <dsp:txXfrm>
        <a:off x="3504516" y="407095"/>
        <a:ext cx="1591626" cy="954975"/>
      </dsp:txXfrm>
    </dsp:sp>
    <dsp:sp modelId="{07E06A1D-E812-D84B-9274-CC6417EF4AC8}">
      <dsp:nvSpPr>
        <dsp:cNvPr id="0" name=""/>
        <dsp:cNvSpPr/>
      </dsp:nvSpPr>
      <dsp:spPr>
        <a:xfrm>
          <a:off x="5255305" y="407095"/>
          <a:ext cx="1591626" cy="95497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pt-BR" sz="2300" kern="1200" dirty="0"/>
            <a:t>Cadeia de Caracteres</a:t>
          </a:r>
        </a:p>
      </dsp:txBody>
      <dsp:txXfrm>
        <a:off x="5255305" y="407095"/>
        <a:ext cx="1591626" cy="954975"/>
      </dsp:txXfrm>
    </dsp:sp>
    <dsp:sp modelId="{8169CF04-6EFC-FA4E-94A6-6E2940F62375}">
      <dsp:nvSpPr>
        <dsp:cNvPr id="0" name=""/>
        <dsp:cNvSpPr/>
      </dsp:nvSpPr>
      <dsp:spPr>
        <a:xfrm>
          <a:off x="7006094" y="407095"/>
          <a:ext cx="1591626" cy="95497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pt-BR" sz="2300" kern="1200" dirty="0"/>
            <a:t>Booleano</a:t>
          </a:r>
        </a:p>
      </dsp:txBody>
      <dsp:txXfrm>
        <a:off x="7006094" y="407095"/>
        <a:ext cx="1591626" cy="9549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E62D59-79A3-864A-9A82-5B7C0DD372DA}">
      <dsp:nvSpPr>
        <dsp:cNvPr id="0" name=""/>
        <dsp:cNvSpPr/>
      </dsp:nvSpPr>
      <dsp:spPr>
        <a:xfrm>
          <a:off x="2939" y="407095"/>
          <a:ext cx="1591626" cy="95497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pt-BR" sz="2500" kern="1200" dirty="0"/>
            <a:t>Inteiro com Sinal</a:t>
          </a:r>
        </a:p>
      </dsp:txBody>
      <dsp:txXfrm>
        <a:off x="2939" y="407095"/>
        <a:ext cx="1591626" cy="954975"/>
      </dsp:txXfrm>
    </dsp:sp>
    <dsp:sp modelId="{625AAA91-9D76-DB4A-8CFF-097F698D6A78}">
      <dsp:nvSpPr>
        <dsp:cNvPr id="0" name=""/>
        <dsp:cNvSpPr/>
      </dsp:nvSpPr>
      <dsp:spPr>
        <a:xfrm>
          <a:off x="1753728" y="407095"/>
          <a:ext cx="1591626" cy="95497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pt-BR" sz="2500" kern="1200" dirty="0"/>
            <a:t>Inteiro sem Sinal</a:t>
          </a:r>
        </a:p>
      </dsp:txBody>
      <dsp:txXfrm>
        <a:off x="1753728" y="407095"/>
        <a:ext cx="1591626" cy="954975"/>
      </dsp:txXfrm>
    </dsp:sp>
    <dsp:sp modelId="{BEF9409A-3BAA-D74E-B3D9-0FCC94176514}">
      <dsp:nvSpPr>
        <dsp:cNvPr id="0" name=""/>
        <dsp:cNvSpPr/>
      </dsp:nvSpPr>
      <dsp:spPr>
        <a:xfrm>
          <a:off x="3504516" y="407095"/>
          <a:ext cx="1591626" cy="95497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pt-BR" sz="2500" kern="1200" dirty="0"/>
            <a:t>Inteiro</a:t>
          </a:r>
        </a:p>
      </dsp:txBody>
      <dsp:txXfrm>
        <a:off x="3504516" y="407095"/>
        <a:ext cx="1591626" cy="954975"/>
      </dsp:txXfrm>
    </dsp:sp>
    <dsp:sp modelId="{07E06A1D-E812-D84B-9274-CC6417EF4AC8}">
      <dsp:nvSpPr>
        <dsp:cNvPr id="0" name=""/>
        <dsp:cNvSpPr/>
      </dsp:nvSpPr>
      <dsp:spPr>
        <a:xfrm>
          <a:off x="5255305" y="407095"/>
          <a:ext cx="1591626" cy="95497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pt-BR" sz="2500" kern="1200" dirty="0"/>
            <a:t>Inteiro Longo</a:t>
          </a:r>
        </a:p>
      </dsp:txBody>
      <dsp:txXfrm>
        <a:off x="5255305" y="407095"/>
        <a:ext cx="1591626" cy="954975"/>
      </dsp:txXfrm>
    </dsp:sp>
    <dsp:sp modelId="{8169CF04-6EFC-FA4E-94A6-6E2940F62375}">
      <dsp:nvSpPr>
        <dsp:cNvPr id="0" name=""/>
        <dsp:cNvSpPr/>
      </dsp:nvSpPr>
      <dsp:spPr>
        <a:xfrm>
          <a:off x="7006094" y="407095"/>
          <a:ext cx="1591626" cy="954975"/>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pt-BR" sz="2500" kern="1200" dirty="0"/>
            <a:t>Inteiro Curto</a:t>
          </a:r>
        </a:p>
      </dsp:txBody>
      <dsp:txXfrm>
        <a:off x="7006094" y="407095"/>
        <a:ext cx="1591626" cy="95497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4252BC-4DF2-6243-A93D-C5C80904FE0C}" type="datetimeFigureOut">
              <a:rPr lang="pt-BR" smtClean="0"/>
              <a:t>08/11/2019</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A2EC4C-936B-574D-990D-86BA2CCE5EF0}" type="slidenum">
              <a:rPr lang="pt-BR" smtClean="0"/>
              <a:t>‹nº›</a:t>
            </a:fld>
            <a:endParaRPr lang="pt-BR"/>
          </a:p>
        </p:txBody>
      </p:sp>
    </p:spTree>
    <p:extLst>
      <p:ext uri="{BB962C8B-B14F-4D97-AF65-F5344CB8AC3E}">
        <p14:creationId xmlns:p14="http://schemas.microsoft.com/office/powerpoint/2010/main" val="569418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BA2EC4C-936B-574D-990D-86BA2CCE5EF0}" type="slidenum">
              <a:rPr lang="pt-BR" smtClean="0"/>
              <a:t>45</a:t>
            </a:fld>
            <a:endParaRPr lang="pt-BR"/>
          </a:p>
        </p:txBody>
      </p:sp>
    </p:spTree>
    <p:extLst>
      <p:ext uri="{BB962C8B-B14F-4D97-AF65-F5344CB8AC3E}">
        <p14:creationId xmlns:p14="http://schemas.microsoft.com/office/powerpoint/2010/main" val="2104438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pt-BR"/>
              <a:t>Clique para editar o título Mestre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78AD9047-67F5-0B4A-A3DB-614606B9E638}" type="datetime1">
              <a:rPr lang="pt-BR" smtClean="0"/>
              <a:t>08/11/2019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4851506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to Panorâmica com Legenda">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49C74D40-247D-324C-A170-BA878C34ADBA}" type="datetime1">
              <a:rPr lang="pt-BR" smtClean="0"/>
              <a:t>08/11/2019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7995287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pt-BR"/>
              <a:t>Clique para editar o título Mestre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721699A6-6D41-EE47-B11D-52273951252C}" type="datetime1">
              <a:rPr lang="pt-BR" smtClean="0"/>
              <a:t>08/11/2019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9467382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pt-BR"/>
              <a:t>Clique para editar o título Mestre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D4CE312D-78A4-6741-BCB1-CE8403E25F9A}" type="datetime1">
              <a:rPr lang="pt-BR" smtClean="0"/>
              <a:t>08/11/2019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‹nº›</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27140800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pt-BR"/>
              <a:t>Clique para editar o título Mestre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C030A13F-7FB4-4848-A91C-3F92D0C29499}" type="datetime1">
              <a:rPr lang="pt-BR" smtClean="0"/>
              <a:t>08/11/2019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5283811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nas">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pt-BR"/>
              <a:t>Clique para editar o título Mestre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3" name="Date Placeholder 2"/>
          <p:cNvSpPr>
            <a:spLocks noGrp="1"/>
          </p:cNvSpPr>
          <p:nvPr>
            <p:ph type="dt" sz="half" idx="10"/>
          </p:nvPr>
        </p:nvSpPr>
        <p:spPr/>
        <p:txBody>
          <a:bodyPr/>
          <a:lstStyle/>
          <a:p>
            <a:fld id="{0F6EAA1E-177C-C845-AF38-CC138C0D719A}" type="datetime1">
              <a:rPr lang="pt-BR" smtClean="0"/>
              <a:t>08/11/2019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2936669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unas de Imagem">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pt-BR"/>
              <a:t>Clique para editar o título Mestre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3" name="Date Placeholder 2"/>
          <p:cNvSpPr>
            <a:spLocks noGrp="1"/>
          </p:cNvSpPr>
          <p:nvPr>
            <p:ph type="dt" sz="half" idx="10"/>
          </p:nvPr>
        </p:nvSpPr>
        <p:spPr/>
        <p:txBody>
          <a:bodyPr/>
          <a:lstStyle/>
          <a:p>
            <a:fld id="{60EE7295-435E-AB4B-A337-3514270AAF11}" type="datetime1">
              <a:rPr lang="pt-BR" smtClean="0"/>
              <a:t>08/11/2019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231455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9F5DF4C1-2EE4-5044-8D0F-565D6A5904BB}" type="datetime1">
              <a:rPr lang="pt-BR" smtClean="0"/>
              <a:t>08/11/2019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40869473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D7FBE921-6423-204B-BC8B-7F75D58E9DD9}" type="datetime1">
              <a:rPr lang="pt-BR" smtClean="0"/>
              <a:t>08/11/2019</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3332901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D37A59F4-3E82-D348-87FB-EE4632E4A2BC}" type="datetime1">
              <a:rPr lang="pt-BR" smtClean="0"/>
              <a:t>08/11/2019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‹nº›</a:t>
            </a:fld>
            <a:endParaRPr lang="en-US" dirty="0"/>
          </a:p>
        </p:txBody>
      </p:sp>
      <p:pic>
        <p:nvPicPr>
          <p:cNvPr id="11" name="Imagem 10">
            <a:extLst>
              <a:ext uri="{FF2B5EF4-FFF2-40B4-BE49-F238E27FC236}">
                <a16:creationId xmlns:a16="http://schemas.microsoft.com/office/drawing/2014/main" id="{8BF96489-970F-2245-BE86-EC8B5867516D}"/>
              </a:ext>
            </a:extLst>
          </p:cNvPr>
          <p:cNvPicPr>
            <a:picLocks noChangeAspect="1"/>
          </p:cNvPicPr>
          <p:nvPr userDrawn="1"/>
        </p:nvPicPr>
        <p:blipFill>
          <a:blip r:embed="rId4"/>
          <a:stretch>
            <a:fillRect/>
          </a:stretch>
        </p:blipFill>
        <p:spPr>
          <a:xfrm>
            <a:off x="11511679" y="5659670"/>
            <a:ext cx="596900" cy="774700"/>
          </a:xfrm>
          <a:prstGeom prst="rect">
            <a:avLst/>
          </a:prstGeom>
        </p:spPr>
      </p:pic>
    </p:spTree>
    <p:extLst>
      <p:ext uri="{BB962C8B-B14F-4D97-AF65-F5344CB8AC3E}">
        <p14:creationId xmlns:p14="http://schemas.microsoft.com/office/powerpoint/2010/main" val="979250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pt-BR"/>
              <a:t>Clique para editar o título Mestre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AD0745D7-587D-E64E-8B28-C3C82DF8B30B}" type="datetime1">
              <a:rPr lang="pt-BR" smtClean="0"/>
              <a:t>08/11/2019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9627480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44B6347A-F56D-C843-B8E1-B5C4032ECFBC}" type="datetime1">
              <a:rPr lang="pt-BR" smtClean="0"/>
              <a:t>08/11/2019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8707459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680322" y="3030008"/>
            <a:ext cx="4698355" cy="2906179"/>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5594123" y="3030008"/>
            <a:ext cx="4700059" cy="2906179"/>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80CC0867-26DB-5B4A-BC48-C0CD402B1B9A}" type="datetime1">
              <a:rPr lang="pt-BR" smtClean="0"/>
              <a:t>08/11/2019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3714413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F17A756A-55DD-C34D-BFB6-A28A66B5ED47}" type="datetime1">
              <a:rPr lang="pt-BR" smtClean="0"/>
              <a:t>08/11/2019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542404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6D4B6999-CC30-864B-BBC4-FE04D90D5349}" type="datetime1">
              <a:rPr lang="pt-BR" smtClean="0"/>
              <a:t>08/11/2019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553455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pt-BR"/>
              <a:t>Clique para editar o título Mestre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A9197A3C-B550-5947-8493-D98CFCA32C87}" type="datetime1">
              <a:rPr lang="pt-BR" smtClean="0"/>
              <a:t>08/11/2019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7011256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3FD88462-4E95-0442-BA93-4601AD799303}" type="datetime1">
              <a:rPr lang="pt-BR" smtClean="0"/>
              <a:t>08/11/2019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766105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8937C79-61E2-FC4C-BA70-C6944F057407}" type="datetime1">
              <a:rPr lang="pt-BR" smtClean="0"/>
              <a:t>08/11/2019</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3784506734"/>
      </p:ext>
    </p:extLst>
  </p:cSld>
  <p:clrMap bg1="dk1" tx1="lt1" bg2="dk2" tx2="lt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Lst>
  <p:hf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2.gif"/><Relationship Id="rId4" Type="http://schemas.openxmlformats.org/officeDocument/2006/relationships/image" Target="../media/image21.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3.gif"/><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3.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repl.it/"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mathiasbrito/CET836" TargetMode="External"/><Relationship Id="rId2" Type="http://schemas.openxmlformats.org/officeDocument/2006/relationships/hyperlink" Target="https://github.com/mathiasbrito/CET836/wiki/2019.2---Eng.-Civil"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xml.rels><?xml version="1.0" encoding="UTF-8" standalone="yes"?>
<Relationships xmlns="http://schemas.openxmlformats.org/package/2006/relationships"><Relationship Id="rId2" Type="http://schemas.openxmlformats.org/officeDocument/2006/relationships/hyperlink" Target="https://repl.it/"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6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2.xml"/><Relationship Id="rId1" Type="http://schemas.openxmlformats.org/officeDocument/2006/relationships/video" Target="https://www.youtube.com/embed/kT8Ybww38AI?feature=oembed"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485888-E580-5147-AE84-8451EE9DD6D4}"/>
              </a:ext>
            </a:extLst>
          </p:cNvPr>
          <p:cNvSpPr>
            <a:spLocks noGrp="1"/>
          </p:cNvSpPr>
          <p:nvPr>
            <p:ph type="ctrTitle"/>
          </p:nvPr>
        </p:nvSpPr>
        <p:spPr>
          <a:xfrm>
            <a:off x="680322" y="2733709"/>
            <a:ext cx="6752110" cy="1373070"/>
          </a:xfrm>
        </p:spPr>
        <p:txBody>
          <a:bodyPr anchor="ctr">
            <a:normAutofit/>
          </a:bodyPr>
          <a:lstStyle/>
          <a:p>
            <a:r>
              <a:rPr lang="pt-BR" sz="4600" dirty="0"/>
              <a:t>CET 836 – Programação </a:t>
            </a:r>
            <a:r>
              <a:rPr lang="pt-BR" sz="4600" dirty="0" err="1"/>
              <a:t>I</a:t>
            </a:r>
            <a:endParaRPr lang="pt-BR" sz="4600" dirty="0"/>
          </a:p>
        </p:txBody>
      </p:sp>
      <p:sp>
        <p:nvSpPr>
          <p:cNvPr id="3" name="Subtítulo 2">
            <a:extLst>
              <a:ext uri="{FF2B5EF4-FFF2-40B4-BE49-F238E27FC236}">
                <a16:creationId xmlns:a16="http://schemas.microsoft.com/office/drawing/2014/main" id="{A5DEE55F-70C0-F741-832A-4478EAFB7039}"/>
              </a:ext>
            </a:extLst>
          </p:cNvPr>
          <p:cNvSpPr>
            <a:spLocks noGrp="1"/>
          </p:cNvSpPr>
          <p:nvPr>
            <p:ph type="subTitle" idx="1"/>
          </p:nvPr>
        </p:nvSpPr>
        <p:spPr>
          <a:xfrm>
            <a:off x="680322" y="4394039"/>
            <a:ext cx="6752109" cy="1117687"/>
          </a:xfrm>
        </p:spPr>
        <p:txBody>
          <a:bodyPr>
            <a:normAutofit/>
          </a:bodyPr>
          <a:lstStyle/>
          <a:p>
            <a:r>
              <a:rPr lang="pt-BR"/>
              <a:t>Prof. Mathias Santos de Brito</a:t>
            </a:r>
          </a:p>
          <a:p>
            <a:r>
              <a:rPr lang="pt-BR"/>
              <a:t>Universidade Estadual de Santa Cruz</a:t>
            </a:r>
          </a:p>
        </p:txBody>
      </p:sp>
      <p:sp>
        <p:nvSpPr>
          <p:cNvPr id="9" name="Espaço Reservado para Número de Slide 8">
            <a:extLst>
              <a:ext uri="{FF2B5EF4-FFF2-40B4-BE49-F238E27FC236}">
                <a16:creationId xmlns:a16="http://schemas.microsoft.com/office/drawing/2014/main" id="{5E16EAD2-8B48-C242-B6A7-04FB12C2272C}"/>
              </a:ext>
            </a:extLst>
          </p:cNvPr>
          <p:cNvSpPr>
            <a:spLocks noGrp="1"/>
          </p:cNvSpPr>
          <p:nvPr>
            <p:ph type="sldNum" sz="quarter" idx="12"/>
          </p:nvPr>
        </p:nvSpPr>
        <p:spPr/>
        <p:txBody>
          <a:bodyPr/>
          <a:lstStyle/>
          <a:p>
            <a:fld id="{6D22F896-40B5-4ADD-8801-0D06FADFA095}" type="slidenum">
              <a:rPr lang="en-US" smtClean="0"/>
              <a:t>1</a:t>
            </a:fld>
            <a:endParaRPr lang="en-US" dirty="0"/>
          </a:p>
        </p:txBody>
      </p:sp>
      <p:pic>
        <p:nvPicPr>
          <p:cNvPr id="7" name="Imagem 6">
            <a:extLst>
              <a:ext uri="{FF2B5EF4-FFF2-40B4-BE49-F238E27FC236}">
                <a16:creationId xmlns:a16="http://schemas.microsoft.com/office/drawing/2014/main" id="{CCD669A9-D34D-B64E-A504-14116B3F13BD}"/>
              </a:ext>
            </a:extLst>
          </p:cNvPr>
          <p:cNvPicPr>
            <a:picLocks noChangeAspect="1"/>
          </p:cNvPicPr>
          <p:nvPr/>
        </p:nvPicPr>
        <p:blipFill>
          <a:blip r:embed="rId2"/>
          <a:stretch>
            <a:fillRect/>
          </a:stretch>
        </p:blipFill>
        <p:spPr>
          <a:xfrm>
            <a:off x="8187091" y="1252366"/>
            <a:ext cx="3358478" cy="4353268"/>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3166813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8DA4E4-385F-C24D-87CA-9C985C444449}"/>
              </a:ext>
            </a:extLst>
          </p:cNvPr>
          <p:cNvSpPr>
            <a:spLocks noGrp="1"/>
          </p:cNvSpPr>
          <p:nvPr>
            <p:ph type="title"/>
          </p:nvPr>
        </p:nvSpPr>
        <p:spPr/>
        <p:txBody>
          <a:bodyPr/>
          <a:lstStyle/>
          <a:p>
            <a:r>
              <a:rPr lang="pt-BR" dirty="0"/>
              <a:t>Arquitetura de Von </a:t>
            </a:r>
            <a:r>
              <a:rPr lang="pt-BR" dirty="0" err="1"/>
              <a:t>Neumman</a:t>
            </a:r>
            <a:endParaRPr lang="pt-BR" dirty="0"/>
          </a:p>
        </p:txBody>
      </p:sp>
      <p:pic>
        <p:nvPicPr>
          <p:cNvPr id="6" name="Espaço Reservado para Conteúdo 5">
            <a:extLst>
              <a:ext uri="{FF2B5EF4-FFF2-40B4-BE49-F238E27FC236}">
                <a16:creationId xmlns:a16="http://schemas.microsoft.com/office/drawing/2014/main" id="{BA953296-4F8B-E949-B103-0E90FF860BD7}"/>
              </a:ext>
            </a:extLst>
          </p:cNvPr>
          <p:cNvPicPr>
            <a:picLocks noGrp="1" noChangeAspect="1"/>
          </p:cNvPicPr>
          <p:nvPr>
            <p:ph idx="1"/>
          </p:nvPr>
        </p:nvPicPr>
        <p:blipFill>
          <a:blip r:embed="rId2"/>
          <a:stretch>
            <a:fillRect/>
          </a:stretch>
        </p:blipFill>
        <p:spPr>
          <a:xfrm>
            <a:off x="2633699" y="2115128"/>
            <a:ext cx="5845283" cy="4491745"/>
          </a:xfrm>
        </p:spPr>
      </p:pic>
      <p:sp>
        <p:nvSpPr>
          <p:cNvPr id="4" name="Espaço Reservado para Número de Slide 3">
            <a:extLst>
              <a:ext uri="{FF2B5EF4-FFF2-40B4-BE49-F238E27FC236}">
                <a16:creationId xmlns:a16="http://schemas.microsoft.com/office/drawing/2014/main" id="{D9077FD7-A5D0-4D4B-8081-BB57BF980B40}"/>
              </a:ext>
            </a:extLst>
          </p:cNvPr>
          <p:cNvSpPr>
            <a:spLocks noGrp="1"/>
          </p:cNvSpPr>
          <p:nvPr>
            <p:ph type="sldNum" sz="quarter" idx="12"/>
          </p:nvPr>
        </p:nvSpPr>
        <p:spPr/>
        <p:txBody>
          <a:bodyPr/>
          <a:lstStyle/>
          <a:p>
            <a:fld id="{6D22F896-40B5-4ADD-8801-0D06FADFA095}" type="slidenum">
              <a:rPr lang="en-US" smtClean="0"/>
              <a:pPr/>
              <a:t>10</a:t>
            </a:fld>
            <a:endParaRPr lang="en-US" dirty="0"/>
          </a:p>
        </p:txBody>
      </p:sp>
    </p:spTree>
    <p:extLst>
      <p:ext uri="{BB962C8B-B14F-4D97-AF65-F5344CB8AC3E}">
        <p14:creationId xmlns:p14="http://schemas.microsoft.com/office/powerpoint/2010/main" val="36541991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53B85D-EDE5-4A4A-8B6C-D516D9C71991}"/>
              </a:ext>
            </a:extLst>
          </p:cNvPr>
          <p:cNvSpPr>
            <a:spLocks noGrp="1"/>
          </p:cNvSpPr>
          <p:nvPr>
            <p:ph type="title"/>
          </p:nvPr>
        </p:nvSpPr>
        <p:spPr>
          <a:xfrm>
            <a:off x="680321" y="2063262"/>
            <a:ext cx="3739279" cy="2661052"/>
          </a:xfrm>
        </p:spPr>
        <p:txBody>
          <a:bodyPr>
            <a:normAutofit/>
          </a:bodyPr>
          <a:lstStyle/>
          <a:p>
            <a:pPr algn="r"/>
            <a:r>
              <a:rPr lang="pt-BR" sz="4400"/>
              <a:t>Dispositivos de Entrada</a:t>
            </a:r>
          </a:p>
        </p:txBody>
      </p:sp>
      <p:sp>
        <p:nvSpPr>
          <p:cNvPr id="4" name="Espaço Reservado para Número de Slide 3">
            <a:extLst>
              <a:ext uri="{FF2B5EF4-FFF2-40B4-BE49-F238E27FC236}">
                <a16:creationId xmlns:a16="http://schemas.microsoft.com/office/drawing/2014/main" id="{32D48277-F01C-CC44-BC80-16C3D7CC67D8}"/>
              </a:ext>
            </a:extLst>
          </p:cNvPr>
          <p:cNvSpPr>
            <a:spLocks noGrp="1"/>
          </p:cNvSpPr>
          <p:nvPr>
            <p:ph type="sldNum" sz="quarter" idx="12"/>
          </p:nvPr>
        </p:nvSpPr>
        <p:spPr>
          <a:xfrm>
            <a:off x="11281776" y="6336872"/>
            <a:ext cx="722655" cy="365760"/>
          </a:xfrm>
        </p:spPr>
        <p:txBody>
          <a:bodyPr>
            <a:normAutofit/>
          </a:bodyPr>
          <a:lstStyle/>
          <a:p>
            <a:pPr>
              <a:spcAft>
                <a:spcPts val="600"/>
              </a:spcAft>
            </a:pPr>
            <a:fld id="{6D22F896-40B5-4ADD-8801-0D06FADFA095}" type="slidenum">
              <a:rPr lang="en-US" sz="1400">
                <a:solidFill>
                  <a:srgbClr val="FFFFFF"/>
                </a:solidFill>
              </a:rPr>
              <a:pPr>
                <a:spcAft>
                  <a:spcPts val="600"/>
                </a:spcAft>
              </a:pPr>
              <a:t>11</a:t>
            </a:fld>
            <a:endParaRPr lang="en-US" sz="1400">
              <a:solidFill>
                <a:srgbClr val="FFFFFF"/>
              </a:solidFill>
            </a:endParaRPr>
          </a:p>
        </p:txBody>
      </p:sp>
      <p:graphicFrame>
        <p:nvGraphicFramePr>
          <p:cNvPr id="6" name="Espaço Reservado para Conteúdo 2">
            <a:extLst>
              <a:ext uri="{FF2B5EF4-FFF2-40B4-BE49-F238E27FC236}">
                <a16:creationId xmlns:a16="http://schemas.microsoft.com/office/drawing/2014/main" id="{DC0F7EC1-928B-4D27-A3AF-B2A750DABAEC}"/>
              </a:ext>
            </a:extLst>
          </p:cNvPr>
          <p:cNvGraphicFramePr>
            <a:graphicFrameLocks noGrp="1"/>
          </p:cNvGraphicFramePr>
          <p:nvPr>
            <p:ph idx="1"/>
            <p:extLst/>
          </p:nvPr>
        </p:nvGraphicFramePr>
        <p:xfrm>
          <a:off x="5284788" y="639763"/>
          <a:ext cx="6261100" cy="55784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768031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7625FB-C4F3-0649-8362-38FA14D4D19C}"/>
              </a:ext>
            </a:extLst>
          </p:cNvPr>
          <p:cNvSpPr>
            <a:spLocks noGrp="1"/>
          </p:cNvSpPr>
          <p:nvPr>
            <p:ph type="title"/>
          </p:nvPr>
        </p:nvSpPr>
        <p:spPr>
          <a:xfrm>
            <a:off x="680321" y="2063262"/>
            <a:ext cx="3739279" cy="2661052"/>
          </a:xfrm>
        </p:spPr>
        <p:txBody>
          <a:bodyPr>
            <a:normAutofit/>
          </a:bodyPr>
          <a:lstStyle/>
          <a:p>
            <a:pPr algn="r"/>
            <a:r>
              <a:rPr lang="pt-BR" sz="4400"/>
              <a:t>Dispositivos de Saída</a:t>
            </a:r>
          </a:p>
        </p:txBody>
      </p:sp>
      <p:sp>
        <p:nvSpPr>
          <p:cNvPr id="4" name="Espaço Reservado para Número de Slide 3">
            <a:extLst>
              <a:ext uri="{FF2B5EF4-FFF2-40B4-BE49-F238E27FC236}">
                <a16:creationId xmlns:a16="http://schemas.microsoft.com/office/drawing/2014/main" id="{51DA8BC0-FE24-4F48-9884-D26F87DE29F1}"/>
              </a:ext>
            </a:extLst>
          </p:cNvPr>
          <p:cNvSpPr>
            <a:spLocks noGrp="1"/>
          </p:cNvSpPr>
          <p:nvPr>
            <p:ph type="sldNum" sz="quarter" idx="12"/>
          </p:nvPr>
        </p:nvSpPr>
        <p:spPr>
          <a:xfrm>
            <a:off x="11281776" y="6336872"/>
            <a:ext cx="722655" cy="365760"/>
          </a:xfrm>
        </p:spPr>
        <p:txBody>
          <a:bodyPr>
            <a:normAutofit/>
          </a:bodyPr>
          <a:lstStyle/>
          <a:p>
            <a:pPr>
              <a:spcAft>
                <a:spcPts val="600"/>
              </a:spcAft>
            </a:pPr>
            <a:fld id="{6D22F896-40B5-4ADD-8801-0D06FADFA095}" type="slidenum">
              <a:rPr lang="en-US" sz="1400">
                <a:solidFill>
                  <a:srgbClr val="FFFFFF"/>
                </a:solidFill>
              </a:rPr>
              <a:pPr>
                <a:spcAft>
                  <a:spcPts val="600"/>
                </a:spcAft>
              </a:pPr>
              <a:t>12</a:t>
            </a:fld>
            <a:endParaRPr lang="en-US" sz="1400">
              <a:solidFill>
                <a:srgbClr val="FFFFFF"/>
              </a:solidFill>
            </a:endParaRPr>
          </a:p>
        </p:txBody>
      </p:sp>
      <p:graphicFrame>
        <p:nvGraphicFramePr>
          <p:cNvPr id="6" name="Espaço Reservado para Conteúdo 2">
            <a:extLst>
              <a:ext uri="{FF2B5EF4-FFF2-40B4-BE49-F238E27FC236}">
                <a16:creationId xmlns:a16="http://schemas.microsoft.com/office/drawing/2014/main" id="{C289294E-57CC-4165-8E8E-D6C7410AA030}"/>
              </a:ext>
            </a:extLst>
          </p:cNvPr>
          <p:cNvGraphicFramePr>
            <a:graphicFrameLocks noGrp="1"/>
          </p:cNvGraphicFramePr>
          <p:nvPr>
            <p:ph idx="1"/>
            <p:extLst/>
          </p:nvPr>
        </p:nvGraphicFramePr>
        <p:xfrm>
          <a:off x="5284788" y="639763"/>
          <a:ext cx="6261100" cy="55784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35415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553907-C8CF-4149-B2BD-CE4AEFD6A8FB}"/>
              </a:ext>
            </a:extLst>
          </p:cNvPr>
          <p:cNvSpPr>
            <a:spLocks noGrp="1"/>
          </p:cNvSpPr>
          <p:nvPr>
            <p:ph type="title"/>
          </p:nvPr>
        </p:nvSpPr>
        <p:spPr/>
        <p:txBody>
          <a:bodyPr/>
          <a:lstStyle/>
          <a:p>
            <a:r>
              <a:rPr lang="pt-BR" dirty="0"/>
              <a:t>Unidade Lógica Aritmética e Unidade de Controle de Programa </a:t>
            </a:r>
          </a:p>
        </p:txBody>
      </p:sp>
      <p:sp>
        <p:nvSpPr>
          <p:cNvPr id="3" name="Espaço Reservado para Conteúdo 2">
            <a:extLst>
              <a:ext uri="{FF2B5EF4-FFF2-40B4-BE49-F238E27FC236}">
                <a16:creationId xmlns:a16="http://schemas.microsoft.com/office/drawing/2014/main" id="{B414B1B6-DC97-8141-B2D1-12471F3D3656}"/>
              </a:ext>
            </a:extLst>
          </p:cNvPr>
          <p:cNvSpPr>
            <a:spLocks noGrp="1"/>
          </p:cNvSpPr>
          <p:nvPr>
            <p:ph idx="1"/>
          </p:nvPr>
        </p:nvSpPr>
        <p:spPr/>
        <p:txBody>
          <a:bodyPr/>
          <a:lstStyle/>
          <a:p>
            <a:r>
              <a:rPr lang="pt-BR" dirty="0"/>
              <a:t>A grosso modo:</a:t>
            </a:r>
          </a:p>
          <a:p>
            <a:endParaRPr lang="pt-BR" dirty="0"/>
          </a:p>
          <a:p>
            <a:r>
              <a:rPr lang="pt-BR" dirty="0"/>
              <a:t>A Unidade Lógica Aritmética (ALU) é responsável pela execução de cálculos.</a:t>
            </a:r>
          </a:p>
          <a:p>
            <a:endParaRPr lang="pt-BR" dirty="0"/>
          </a:p>
          <a:p>
            <a:r>
              <a:rPr lang="pt-BR" dirty="0"/>
              <a:t>Enquanto que a Unidade de Controle de Programa é responsável pela sequência de execução de instruções.</a:t>
            </a:r>
          </a:p>
        </p:txBody>
      </p:sp>
      <p:sp>
        <p:nvSpPr>
          <p:cNvPr id="4" name="Espaço Reservado para Número de Slide 3">
            <a:extLst>
              <a:ext uri="{FF2B5EF4-FFF2-40B4-BE49-F238E27FC236}">
                <a16:creationId xmlns:a16="http://schemas.microsoft.com/office/drawing/2014/main" id="{BB27114B-64C4-4A4B-AB91-A4FD61908771}"/>
              </a:ext>
            </a:extLst>
          </p:cNvPr>
          <p:cNvSpPr>
            <a:spLocks noGrp="1"/>
          </p:cNvSpPr>
          <p:nvPr>
            <p:ph type="sldNum" sz="quarter" idx="12"/>
          </p:nvPr>
        </p:nvSpPr>
        <p:spPr/>
        <p:txBody>
          <a:bodyPr/>
          <a:lstStyle/>
          <a:p>
            <a:fld id="{6D22F896-40B5-4ADD-8801-0D06FADFA095}" type="slidenum">
              <a:rPr lang="en-US" smtClean="0"/>
              <a:pPr/>
              <a:t>13</a:t>
            </a:fld>
            <a:endParaRPr lang="en-US" dirty="0"/>
          </a:p>
        </p:txBody>
      </p:sp>
    </p:spTree>
    <p:extLst>
      <p:ext uri="{BB962C8B-B14F-4D97-AF65-F5344CB8AC3E}">
        <p14:creationId xmlns:p14="http://schemas.microsoft.com/office/powerpoint/2010/main" val="34175514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8DA4E4-385F-C24D-87CA-9C985C444449}"/>
              </a:ext>
            </a:extLst>
          </p:cNvPr>
          <p:cNvSpPr>
            <a:spLocks noGrp="1"/>
          </p:cNvSpPr>
          <p:nvPr>
            <p:ph type="title"/>
          </p:nvPr>
        </p:nvSpPr>
        <p:spPr>
          <a:xfrm>
            <a:off x="680321" y="753228"/>
            <a:ext cx="7087552" cy="1080938"/>
          </a:xfrm>
        </p:spPr>
        <p:txBody>
          <a:bodyPr>
            <a:normAutofit/>
          </a:bodyPr>
          <a:lstStyle/>
          <a:p>
            <a:r>
              <a:rPr lang="pt-BR" dirty="0"/>
              <a:t>Memória Principal</a:t>
            </a:r>
          </a:p>
        </p:txBody>
      </p:sp>
      <p:sp>
        <p:nvSpPr>
          <p:cNvPr id="5" name="Espaço Reservado para Conteúdo 4">
            <a:extLst>
              <a:ext uri="{FF2B5EF4-FFF2-40B4-BE49-F238E27FC236}">
                <a16:creationId xmlns:a16="http://schemas.microsoft.com/office/drawing/2014/main" id="{E86251EA-0BEF-3B44-9B69-6B83A4C594FB}"/>
              </a:ext>
            </a:extLst>
          </p:cNvPr>
          <p:cNvSpPr>
            <a:spLocks noGrp="1"/>
          </p:cNvSpPr>
          <p:nvPr>
            <p:ph idx="1"/>
          </p:nvPr>
        </p:nvSpPr>
        <p:spPr>
          <a:xfrm>
            <a:off x="680321" y="2336873"/>
            <a:ext cx="6423211" cy="3599316"/>
          </a:xfrm>
        </p:spPr>
        <p:txBody>
          <a:bodyPr>
            <a:normAutofit/>
          </a:bodyPr>
          <a:lstStyle/>
          <a:p>
            <a:r>
              <a:rPr lang="pt-BR" sz="1900"/>
              <a:t>A memória principal e volátil, ou seja seus dados podem ser alterados/substituídos.</a:t>
            </a:r>
          </a:p>
          <a:p>
            <a:endParaRPr lang="pt-BR" sz="1900"/>
          </a:p>
          <a:p>
            <a:r>
              <a:rPr lang="pt-BR" sz="1900"/>
              <a:t>É lá que todas as instruções e dados, a serem executadas/processados, são armazenadas.</a:t>
            </a:r>
          </a:p>
          <a:p>
            <a:endParaRPr lang="pt-BR" sz="1900"/>
          </a:p>
          <a:p>
            <a:r>
              <a:rPr lang="pt-BR" sz="1900"/>
              <a:t>Pelo fato de podermos modificar o conteúdo da memória, dados e instruções, podemos mudar completamente o comportamento da máquina</a:t>
            </a:r>
          </a:p>
          <a:p>
            <a:r>
              <a:rPr lang="pt-BR" sz="1900"/>
              <a:t>Dizemos então que temos um computador de propósito geral.</a:t>
            </a:r>
          </a:p>
          <a:p>
            <a:endParaRPr lang="pt-BR" sz="1900"/>
          </a:p>
        </p:txBody>
      </p:sp>
      <p:pic>
        <p:nvPicPr>
          <p:cNvPr id="11" name="Graphic 10">
            <a:extLst>
              <a:ext uri="{FF2B5EF4-FFF2-40B4-BE49-F238E27FC236}">
                <a16:creationId xmlns:a16="http://schemas.microsoft.com/office/drawing/2014/main" id="{DCA2530D-AF98-43D5-91AF-C4E530CD55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63287" y="2060017"/>
            <a:ext cx="2731172" cy="2731172"/>
          </a:xfrm>
          <a:prstGeom prst="rect">
            <a:avLst/>
          </a:prstGeom>
          <a:ln>
            <a:noFill/>
          </a:ln>
          <a:effectLst/>
        </p:spPr>
      </p:pic>
      <p:sp>
        <p:nvSpPr>
          <p:cNvPr id="4" name="Espaço Reservado para Número de Slide 3">
            <a:extLst>
              <a:ext uri="{FF2B5EF4-FFF2-40B4-BE49-F238E27FC236}">
                <a16:creationId xmlns:a16="http://schemas.microsoft.com/office/drawing/2014/main" id="{D9077FD7-A5D0-4D4B-8081-BB57BF980B40}"/>
              </a:ext>
            </a:extLst>
          </p:cNvPr>
          <p:cNvSpPr>
            <a:spLocks noGrp="1"/>
          </p:cNvSpPr>
          <p:nvPr>
            <p:ph type="sldNum" sz="quarter" idx="12"/>
          </p:nvPr>
        </p:nvSpPr>
        <p:spPr>
          <a:xfrm>
            <a:off x="10900372" y="6310314"/>
            <a:ext cx="914400" cy="365122"/>
          </a:xfrm>
        </p:spPr>
        <p:txBody>
          <a:bodyPr>
            <a:normAutofit/>
          </a:bodyPr>
          <a:lstStyle/>
          <a:p>
            <a:pPr>
              <a:spcAft>
                <a:spcPts val="600"/>
              </a:spcAft>
            </a:pPr>
            <a:fld id="{6D22F896-40B5-4ADD-8801-0D06FADFA095}" type="slidenum">
              <a:rPr lang="en-US" sz="1050">
                <a:solidFill>
                  <a:prstClr val="white">
                    <a:tint val="75000"/>
                  </a:prstClr>
                </a:solidFill>
              </a:rPr>
              <a:pPr>
                <a:spcAft>
                  <a:spcPts val="600"/>
                </a:spcAft>
              </a:pPr>
              <a:t>14</a:t>
            </a:fld>
            <a:endParaRPr lang="en-US" sz="1050">
              <a:solidFill>
                <a:prstClr val="white">
                  <a:tint val="75000"/>
                </a:prstClr>
              </a:solidFill>
            </a:endParaRPr>
          </a:p>
        </p:txBody>
      </p:sp>
    </p:spTree>
    <p:extLst>
      <p:ext uri="{BB962C8B-B14F-4D97-AF65-F5344CB8AC3E}">
        <p14:creationId xmlns:p14="http://schemas.microsoft.com/office/powerpoint/2010/main" val="798523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81D6D9-C0C4-CF45-9F12-B827067473CF}"/>
              </a:ext>
            </a:extLst>
          </p:cNvPr>
          <p:cNvSpPr>
            <a:spLocks noGrp="1"/>
          </p:cNvSpPr>
          <p:nvPr>
            <p:ph type="title"/>
          </p:nvPr>
        </p:nvSpPr>
        <p:spPr/>
        <p:txBody>
          <a:bodyPr/>
          <a:lstStyle/>
          <a:p>
            <a:r>
              <a:rPr lang="pt-BR" dirty="0"/>
              <a:t>Algoritmos</a:t>
            </a:r>
          </a:p>
        </p:txBody>
      </p:sp>
      <p:sp>
        <p:nvSpPr>
          <p:cNvPr id="4" name="Espaço Reservado para Texto 3">
            <a:extLst>
              <a:ext uri="{FF2B5EF4-FFF2-40B4-BE49-F238E27FC236}">
                <a16:creationId xmlns:a16="http://schemas.microsoft.com/office/drawing/2014/main" id="{0D53618A-FE3D-944C-8803-81FD29369D42}"/>
              </a:ext>
            </a:extLst>
          </p:cNvPr>
          <p:cNvSpPr>
            <a:spLocks noGrp="1"/>
          </p:cNvSpPr>
          <p:nvPr>
            <p:ph type="body" idx="1"/>
          </p:nvPr>
        </p:nvSpPr>
        <p:spPr/>
        <p:txBody>
          <a:bodyPr/>
          <a:lstStyle/>
          <a:p>
            <a:endParaRPr lang="pt-BR"/>
          </a:p>
        </p:txBody>
      </p:sp>
    </p:spTree>
    <p:extLst>
      <p:ext uri="{BB962C8B-B14F-4D97-AF65-F5344CB8AC3E}">
        <p14:creationId xmlns:p14="http://schemas.microsoft.com/office/powerpoint/2010/main" val="729324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C3E6C53-102E-4ACA-BCBB-3CC973B9948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4" name="Picture 13">
            <a:extLst>
              <a:ext uri="{FF2B5EF4-FFF2-40B4-BE49-F238E27FC236}">
                <a16:creationId xmlns:a16="http://schemas.microsoft.com/office/drawing/2014/main" id="{E4655D52-F2FA-4137-8A31-499A4FE6291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a:extLst>
              <a:ext uri="{FF2B5EF4-FFF2-40B4-BE49-F238E27FC236}">
                <a16:creationId xmlns:a16="http://schemas.microsoft.com/office/drawing/2014/main" id="{8519FA1D-01C2-425F-B9AA-D69B4DD0A1E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8" name="Rectangle 17">
            <a:extLst>
              <a:ext uri="{FF2B5EF4-FFF2-40B4-BE49-F238E27FC236}">
                <a16:creationId xmlns:a16="http://schemas.microsoft.com/office/drawing/2014/main" id="{DC0D803F-BF83-4194-8691-90B027BDF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a:extLst>
              <a:ext uri="{FF2B5EF4-FFF2-40B4-BE49-F238E27FC236}">
                <a16:creationId xmlns:a16="http://schemas.microsoft.com/office/drawing/2014/main" id="{4316132F-CC4B-4C96-9C75-95DC7CD489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2" name="Rectangle 21">
            <a:extLst>
              <a:ext uri="{FF2B5EF4-FFF2-40B4-BE49-F238E27FC236}">
                <a16:creationId xmlns:a16="http://schemas.microsoft.com/office/drawing/2014/main" id="{4B0FA309-807F-4C17-98EF-A3BA7388E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2642A87B-CAE9-4F8F-B293-28388E45D9E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6" name="Rectangle 25">
            <a:extLst>
              <a:ext uri="{FF2B5EF4-FFF2-40B4-BE49-F238E27FC236}">
                <a16:creationId xmlns:a16="http://schemas.microsoft.com/office/drawing/2014/main" id="{C8FA1749-B91A-40E7-AD01-0B9C9C6AF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3B7A934F-FFF7-4353-83D3-4EF66E93EE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30" name="Rectangle 29">
            <a:extLst>
              <a:ext uri="{FF2B5EF4-FFF2-40B4-BE49-F238E27FC236}">
                <a16:creationId xmlns:a16="http://schemas.microsoft.com/office/drawing/2014/main" id="{700676C8-6DE8-47DD-9A23-D42063A12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ítulo 4">
            <a:extLst>
              <a:ext uri="{FF2B5EF4-FFF2-40B4-BE49-F238E27FC236}">
                <a16:creationId xmlns:a16="http://schemas.microsoft.com/office/drawing/2014/main" id="{C71A6B2B-14F7-DF4E-A1A1-E4C48AC7A400}"/>
              </a:ext>
            </a:extLst>
          </p:cNvPr>
          <p:cNvSpPr>
            <a:spLocks noGrp="1"/>
          </p:cNvSpPr>
          <p:nvPr>
            <p:ph type="title"/>
          </p:nvPr>
        </p:nvSpPr>
        <p:spPr>
          <a:xfrm>
            <a:off x="680321" y="2063262"/>
            <a:ext cx="3739279" cy="2661052"/>
          </a:xfrm>
        </p:spPr>
        <p:txBody>
          <a:bodyPr vert="horz" lIns="91440" tIns="45720" rIns="91440" bIns="45720" rtlCol="0" anchor="ctr">
            <a:normAutofit/>
          </a:bodyPr>
          <a:lstStyle/>
          <a:p>
            <a:pPr algn="r"/>
            <a:r>
              <a:rPr lang="en-US" sz="4400" dirty="0" err="1">
                <a:solidFill>
                  <a:srgbClr val="FFFFFF"/>
                </a:solidFill>
              </a:rPr>
              <a:t>Definição</a:t>
            </a:r>
            <a:r>
              <a:rPr lang="en-US" sz="4400" dirty="0">
                <a:solidFill>
                  <a:srgbClr val="FFFFFF"/>
                </a:solidFill>
              </a:rPr>
              <a:t> de </a:t>
            </a:r>
            <a:r>
              <a:rPr lang="en-US" sz="4400" dirty="0" err="1">
                <a:solidFill>
                  <a:srgbClr val="FFFFFF"/>
                </a:solidFill>
              </a:rPr>
              <a:t>Algoritmo</a:t>
            </a:r>
            <a:endParaRPr lang="en-US" sz="4400" dirty="0">
              <a:solidFill>
                <a:srgbClr val="FFFFFF"/>
              </a:solidFill>
            </a:endParaRPr>
          </a:p>
        </p:txBody>
      </p:sp>
      <p:sp>
        <p:nvSpPr>
          <p:cNvPr id="7" name="Espaço Reservado para Texto 6">
            <a:extLst>
              <a:ext uri="{FF2B5EF4-FFF2-40B4-BE49-F238E27FC236}">
                <a16:creationId xmlns:a16="http://schemas.microsoft.com/office/drawing/2014/main" id="{9BB3964A-C328-B647-A56A-313A7A909471}"/>
              </a:ext>
            </a:extLst>
          </p:cNvPr>
          <p:cNvSpPr>
            <a:spLocks noGrp="1"/>
          </p:cNvSpPr>
          <p:nvPr>
            <p:ph type="body" sz="half" idx="2"/>
          </p:nvPr>
        </p:nvSpPr>
        <p:spPr>
          <a:xfrm>
            <a:off x="5287995" y="661106"/>
            <a:ext cx="6257362" cy="5503101"/>
          </a:xfrm>
        </p:spPr>
        <p:txBody>
          <a:bodyPr vert="horz" lIns="91440" tIns="45720" rIns="91440" bIns="45720" rtlCol="0" anchor="ctr">
            <a:normAutofit/>
          </a:bodyPr>
          <a:lstStyle/>
          <a:p>
            <a:pPr algn="ctr"/>
            <a:r>
              <a:rPr lang="pt-BR" sz="2400" dirty="0">
                <a:solidFill>
                  <a:srgbClr val="FFFFFF"/>
                </a:solidFill>
              </a:rPr>
              <a:t>Em ciência da computação, um algoritmo é uma sequência finita de ações executáveis que visam obter uma solução para um determinado tipo de problema.[1][2] Segundo </a:t>
            </a:r>
            <a:r>
              <a:rPr lang="pt-BR" sz="2400" dirty="0" err="1">
                <a:solidFill>
                  <a:srgbClr val="FFFFFF"/>
                </a:solidFill>
              </a:rPr>
              <a:t>Dasgupta</a:t>
            </a:r>
            <a:r>
              <a:rPr lang="pt-BR" sz="2400" dirty="0">
                <a:solidFill>
                  <a:srgbClr val="FFFFFF"/>
                </a:solidFill>
              </a:rPr>
              <a:t>, </a:t>
            </a:r>
            <a:r>
              <a:rPr lang="pt-BR" sz="2400" dirty="0" err="1">
                <a:solidFill>
                  <a:srgbClr val="FFFFFF"/>
                </a:solidFill>
              </a:rPr>
              <a:t>Papadimitriou</a:t>
            </a:r>
            <a:r>
              <a:rPr lang="pt-BR" sz="2400" dirty="0">
                <a:solidFill>
                  <a:srgbClr val="FFFFFF"/>
                </a:solidFill>
              </a:rPr>
              <a:t> e </a:t>
            </a:r>
            <a:r>
              <a:rPr lang="pt-BR" sz="2400" dirty="0" err="1">
                <a:solidFill>
                  <a:srgbClr val="FFFFFF"/>
                </a:solidFill>
              </a:rPr>
              <a:t>Vazirani</a:t>
            </a:r>
            <a:r>
              <a:rPr lang="pt-BR" sz="2400" dirty="0">
                <a:solidFill>
                  <a:srgbClr val="FFFFFF"/>
                </a:solidFill>
              </a:rPr>
              <a:t>, "algoritmos são procedimentos precisos, não ambíguos, mecânicos, eficientes e corretos".[3]</a:t>
            </a:r>
            <a:endParaRPr lang="en-US" sz="2400" dirty="0">
              <a:solidFill>
                <a:srgbClr val="FFFFFF"/>
              </a:solidFill>
            </a:endParaRPr>
          </a:p>
        </p:txBody>
      </p:sp>
      <p:sp>
        <p:nvSpPr>
          <p:cNvPr id="4" name="Espaço Reservado para Número de Slide 3">
            <a:extLst>
              <a:ext uri="{FF2B5EF4-FFF2-40B4-BE49-F238E27FC236}">
                <a16:creationId xmlns:a16="http://schemas.microsoft.com/office/drawing/2014/main" id="{3E3B4660-3832-A148-9DF2-FBBF78183B33}"/>
              </a:ext>
            </a:extLst>
          </p:cNvPr>
          <p:cNvSpPr>
            <a:spLocks noGrp="1"/>
          </p:cNvSpPr>
          <p:nvPr>
            <p:ph type="sldNum" sz="quarter" idx="12"/>
          </p:nvPr>
        </p:nvSpPr>
        <p:spPr>
          <a:xfrm>
            <a:off x="11281776" y="6164207"/>
            <a:ext cx="722655" cy="365760"/>
          </a:xfrm>
        </p:spPr>
        <p:txBody>
          <a:bodyPr vert="horz" lIns="91440" tIns="45720" rIns="91440" bIns="45720" rtlCol="0" anchor="ctr">
            <a:normAutofit/>
          </a:bodyPr>
          <a:lstStyle/>
          <a:p>
            <a:pPr>
              <a:spcAft>
                <a:spcPts val="600"/>
              </a:spcAft>
            </a:pPr>
            <a:fld id="{6D22F896-40B5-4ADD-8801-0D06FADFA095}" type="slidenum">
              <a:rPr lang="en-US" sz="1050" kern="1200">
                <a:solidFill>
                  <a:srgbClr val="FFFFFF"/>
                </a:solidFill>
                <a:latin typeface="+mn-lt"/>
                <a:ea typeface="+mn-ea"/>
                <a:cs typeface="+mn-cs"/>
              </a:rPr>
              <a:pPr>
                <a:spcAft>
                  <a:spcPts val="600"/>
                </a:spcAft>
              </a:pPr>
              <a:t>16</a:t>
            </a:fld>
            <a:endParaRPr lang="en-US" sz="1050" kern="1200">
              <a:solidFill>
                <a:srgbClr val="FFFFFF"/>
              </a:solidFill>
              <a:latin typeface="+mn-lt"/>
              <a:ea typeface="+mn-ea"/>
              <a:cs typeface="+mn-cs"/>
            </a:endParaRPr>
          </a:p>
        </p:txBody>
      </p:sp>
      <p:sp>
        <p:nvSpPr>
          <p:cNvPr id="19" name="Retângulo 18">
            <a:extLst>
              <a:ext uri="{FF2B5EF4-FFF2-40B4-BE49-F238E27FC236}">
                <a16:creationId xmlns:a16="http://schemas.microsoft.com/office/drawing/2014/main" id="{A784E8A5-DC0A-FD44-9789-6CB052E04514}"/>
              </a:ext>
            </a:extLst>
          </p:cNvPr>
          <p:cNvSpPr/>
          <p:nvPr/>
        </p:nvSpPr>
        <p:spPr>
          <a:xfrm>
            <a:off x="5369590" y="5078379"/>
            <a:ext cx="5741756" cy="646331"/>
          </a:xfrm>
          <a:prstGeom prst="rect">
            <a:avLst/>
          </a:prstGeom>
        </p:spPr>
        <p:txBody>
          <a:bodyPr wrap="square">
            <a:spAutoFit/>
          </a:bodyPr>
          <a:lstStyle/>
          <a:p>
            <a:r>
              <a:rPr lang="pt-BR" sz="1200" dirty="0"/>
              <a:t> [1] </a:t>
            </a:r>
            <a:r>
              <a:rPr lang="pt-BR" sz="1200" dirty="0" err="1"/>
              <a:t>Ziviani</a:t>
            </a:r>
            <a:r>
              <a:rPr lang="pt-BR" sz="1200" dirty="0"/>
              <a:t>, 2011, p. 1</a:t>
            </a:r>
          </a:p>
          <a:p>
            <a:r>
              <a:rPr lang="pt-BR" sz="1200" dirty="0"/>
              <a:t> [2] The </a:t>
            </a:r>
            <a:r>
              <a:rPr lang="pt-BR" sz="1200" dirty="0" err="1"/>
              <a:t>Editors</a:t>
            </a:r>
            <a:r>
              <a:rPr lang="pt-BR" sz="1200" dirty="0"/>
              <a:t> </a:t>
            </a:r>
            <a:r>
              <a:rPr lang="pt-BR" sz="1200" dirty="0" err="1"/>
              <a:t>Of</a:t>
            </a:r>
            <a:r>
              <a:rPr lang="pt-BR" sz="1200" dirty="0"/>
              <a:t> </a:t>
            </a:r>
            <a:r>
              <a:rPr lang="pt-BR" sz="1200" dirty="0" err="1"/>
              <a:t>Encyclopaedia</a:t>
            </a:r>
            <a:r>
              <a:rPr lang="pt-BR" sz="1200" dirty="0"/>
              <a:t> </a:t>
            </a:r>
            <a:r>
              <a:rPr lang="pt-BR" sz="1200" dirty="0" err="1"/>
              <a:t>Britannica</a:t>
            </a:r>
            <a:r>
              <a:rPr lang="pt-BR" sz="1200" dirty="0"/>
              <a:t>. </a:t>
            </a:r>
            <a:r>
              <a:rPr lang="pt-BR" sz="1200" dirty="0" err="1"/>
              <a:t>Algorithm</a:t>
            </a:r>
            <a:r>
              <a:rPr lang="pt-BR" sz="1200" dirty="0"/>
              <a:t>. Acesso em: 02 dez. 2018</a:t>
            </a:r>
          </a:p>
          <a:p>
            <a:r>
              <a:rPr lang="pt-BR" sz="1200" dirty="0"/>
              <a:t> [3] </a:t>
            </a:r>
            <a:r>
              <a:rPr lang="pt-BR" sz="1200" dirty="0" err="1"/>
              <a:t>Dasgupta</a:t>
            </a:r>
            <a:r>
              <a:rPr lang="pt-BR" sz="1200" dirty="0"/>
              <a:t>, </a:t>
            </a:r>
            <a:r>
              <a:rPr lang="pt-BR" sz="1200" dirty="0" err="1"/>
              <a:t>Papadimitriou</a:t>
            </a:r>
            <a:r>
              <a:rPr lang="pt-BR" sz="1200" dirty="0"/>
              <a:t> e </a:t>
            </a:r>
            <a:r>
              <a:rPr lang="pt-BR" sz="1200" dirty="0" err="1"/>
              <a:t>Vazirani</a:t>
            </a:r>
            <a:r>
              <a:rPr lang="pt-BR" sz="1200" dirty="0"/>
              <a:t>, 2010, p. 2</a:t>
            </a:r>
          </a:p>
        </p:txBody>
      </p:sp>
    </p:spTree>
    <p:extLst>
      <p:ext uri="{BB962C8B-B14F-4D97-AF65-F5344CB8AC3E}">
        <p14:creationId xmlns:p14="http://schemas.microsoft.com/office/powerpoint/2010/main" val="618992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51E4C7-AFC3-564E-95E7-C7FA9B1DF44C}"/>
              </a:ext>
            </a:extLst>
          </p:cNvPr>
          <p:cNvSpPr>
            <a:spLocks noGrp="1"/>
          </p:cNvSpPr>
          <p:nvPr>
            <p:ph type="title"/>
          </p:nvPr>
        </p:nvSpPr>
        <p:spPr/>
        <p:txBody>
          <a:bodyPr/>
          <a:lstStyle/>
          <a:p>
            <a:r>
              <a:rPr lang="pt-BR" dirty="0"/>
              <a:t>Algoritmos</a:t>
            </a:r>
          </a:p>
        </p:txBody>
      </p:sp>
      <mc:AlternateContent xmlns:mc="http://schemas.openxmlformats.org/markup-compatibility/2006" xmlns:a14="http://schemas.microsoft.com/office/drawing/2010/main">
        <mc:Choice Requires="a14">
          <p:sp>
            <p:nvSpPr>
              <p:cNvPr id="6" name="Espaço Reservado para Conteúdo 5">
                <a:extLst>
                  <a:ext uri="{FF2B5EF4-FFF2-40B4-BE49-F238E27FC236}">
                    <a16:creationId xmlns:a16="http://schemas.microsoft.com/office/drawing/2014/main" id="{B8FEEB36-E5F9-8F46-96ED-337512E3C149}"/>
                  </a:ext>
                </a:extLst>
              </p:cNvPr>
              <p:cNvSpPr>
                <a:spLocks noGrp="1"/>
              </p:cNvSpPr>
              <p:nvPr>
                <p:ph idx="1"/>
              </p:nvPr>
            </p:nvSpPr>
            <p:spPr/>
            <p:txBody>
              <a:bodyPr/>
              <a:lstStyle/>
              <a:p>
                <a:r>
                  <a:rPr lang="pt-BR" dirty="0"/>
                  <a:t>Algoritmos não são necessariamente um programa de computador.</a:t>
                </a:r>
              </a:p>
              <a:p>
                <a:r>
                  <a:rPr lang="pt-BR" dirty="0"/>
                  <a:t>Não existe uma forma padrão para escrever um algoritmo.</a:t>
                </a:r>
              </a:p>
              <a:p>
                <a:r>
                  <a:rPr lang="pt-BR" dirty="0"/>
                  <a:t>Algoritmos são observados em diferentes áreas com diferentes notações. </a:t>
                </a:r>
                <a:r>
                  <a:rPr lang="pt-BR" dirty="0" err="1"/>
                  <a:t>Ex</a:t>
                </a:r>
                <a:r>
                  <a:rPr lang="pt-BR" dirty="0"/>
                  <a:t>:</a:t>
                </a:r>
              </a:p>
              <a:p>
                <a:endParaRPr lang="pt-BR" dirty="0"/>
              </a:p>
              <a:p>
                <a:pPr marL="0" indent="0">
                  <a:buNone/>
                </a:pPr>
                <a14:m>
                  <m:oMath xmlns:m="http://schemas.openxmlformats.org/officeDocument/2006/math">
                    <m:d>
                      <m:dPr>
                        <m:begChr m:val="{"/>
                        <m:endChr m:val="}"/>
                        <m:ctrlPr>
                          <a:rPr lang="pt-BR"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1</m:t>
                                </m:r>
                              </m:e>
                            </m:d>
                            <m:r>
                              <a:rPr lang="en-US" b="0" i="1" smtClean="0">
                                <a:latin typeface="Cambria Math" panose="02040503050406030204" pitchFamily="18" charset="0"/>
                              </a:rPr>
                              <m:t>=1</m:t>
                            </m:r>
                          </m:e>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2</m:t>
                                </m:r>
                              </m:e>
                            </m:d>
                            <m:r>
                              <a:rPr lang="en-US" b="0" i="1" smtClean="0">
                                <a:latin typeface="Cambria Math" panose="02040503050406030204" pitchFamily="18" charset="0"/>
                              </a:rPr>
                              <m:t>=1</m:t>
                            </m:r>
                          </m:e>
                          <m:e>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−2)</m:t>
                            </m:r>
                          </m:e>
                        </m:eqArr>
                      </m:e>
                    </m:d>
                  </m:oMath>
                </a14:m>
                <a:r>
                  <a:rPr lang="pt-BR" dirty="0"/>
                  <a:t>     </a:t>
                </a:r>
                <a14:m>
                  <m:oMath xmlns:m="http://schemas.openxmlformats.org/officeDocument/2006/math">
                    <m:d>
                      <m:dPr>
                        <m:begChr m:val="{"/>
                        <m:endChr m:val="}"/>
                        <m:ctrlPr>
                          <a:rPr lang="pt-BR" i="1" dirty="0" smtClean="0">
                            <a:latin typeface="Cambria Math" panose="02040503050406030204" pitchFamily="18" charset="0"/>
                          </a:rPr>
                        </m:ctrlPr>
                      </m:dPr>
                      <m:e>
                        <m:eqArr>
                          <m:eqArrPr>
                            <m:ctrlPr>
                              <a:rPr lang="en-US" b="0" i="1" dirty="0" smtClean="0">
                                <a:latin typeface="Cambria Math" panose="02040503050406030204" pitchFamily="18" charset="0"/>
                              </a:rPr>
                            </m:ctrlPr>
                          </m:eqArrPr>
                          <m:e>
                            <m:r>
                              <a:rPr lang="en-US" b="0" i="1" dirty="0" smtClean="0">
                                <a:latin typeface="Cambria Math" panose="02040503050406030204" pitchFamily="18" charset="0"/>
                              </a:rPr>
                              <m:t>𝑓</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0</m:t>
                                </m:r>
                              </m:e>
                            </m:d>
                            <m:r>
                              <a:rPr lang="en-US" b="0" i="1" dirty="0" smtClean="0">
                                <a:latin typeface="Cambria Math" panose="02040503050406030204" pitchFamily="18" charset="0"/>
                              </a:rPr>
                              <m:t>=1</m:t>
                            </m:r>
                          </m:e>
                          <m:e>
                            <m:r>
                              <a:rPr lang="en-US" b="0" i="1" dirty="0" smtClean="0">
                                <a:latin typeface="Cambria Math" panose="02040503050406030204" pitchFamily="18" charset="0"/>
                              </a:rPr>
                              <m:t>𝑓</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1</m:t>
                                </m:r>
                              </m:e>
                            </m:d>
                            <m:r>
                              <a:rPr lang="en-US" b="0" i="1" dirty="0" smtClean="0">
                                <a:latin typeface="Cambria Math" panose="02040503050406030204" pitchFamily="18" charset="0"/>
                              </a:rPr>
                              <m:t>=1</m:t>
                            </m:r>
                          </m:e>
                          <m:e>
                            <m:r>
                              <a:rPr lang="en-US" b="0" i="1" dirty="0" smtClean="0">
                                <a:latin typeface="Cambria Math" panose="02040503050406030204" pitchFamily="18" charset="0"/>
                              </a:rPr>
                              <m:t>𝑓</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𝑛</m:t>
                                </m:r>
                              </m:e>
                            </m:d>
                            <m:r>
                              <a:rPr lang="en-US" b="0" i="1" dirty="0" smtClean="0">
                                <a:latin typeface="Cambria Math" panose="02040503050406030204" pitchFamily="18" charset="0"/>
                              </a:rPr>
                              <m:t>=</m:t>
                            </m:r>
                            <m:r>
                              <a:rPr lang="en-US" b="0" i="1" dirty="0" smtClean="0">
                                <a:latin typeface="Cambria Math" panose="02040503050406030204" pitchFamily="18" charset="0"/>
                              </a:rPr>
                              <m:t>𝑓</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𝑛</m:t>
                                </m:r>
                                <m:r>
                                  <a:rPr lang="en-US" b="0" i="1" dirty="0" smtClean="0">
                                    <a:latin typeface="Cambria Math" panose="02040503050406030204" pitchFamily="18" charset="0"/>
                                  </a:rPr>
                                  <m:t>−1</m:t>
                                </m:r>
                              </m:e>
                            </m:d>
                            <m:r>
                              <a:rPr lang="en-US" b="0" i="1" dirty="0" smtClean="0">
                                <a:latin typeface="Cambria Math" panose="02040503050406030204" pitchFamily="18" charset="0"/>
                              </a:rPr>
                              <m:t>∗</m:t>
                            </m:r>
                            <m:r>
                              <a:rPr lang="en-US" b="0" i="1" dirty="0" smtClean="0">
                                <a:latin typeface="Cambria Math" panose="02040503050406030204" pitchFamily="18" charset="0"/>
                              </a:rPr>
                              <m:t>𝑛</m:t>
                            </m:r>
                          </m:e>
                        </m:eqArr>
                      </m:e>
                    </m:d>
                  </m:oMath>
                </a14:m>
                <a:endParaRPr lang="pt-BR" dirty="0"/>
              </a:p>
            </p:txBody>
          </p:sp>
        </mc:Choice>
        <mc:Fallback xmlns="">
          <p:sp>
            <p:nvSpPr>
              <p:cNvPr id="6" name="Espaço Reservado para Conteúdo 5">
                <a:extLst>
                  <a:ext uri="{FF2B5EF4-FFF2-40B4-BE49-F238E27FC236}">
                    <a16:creationId xmlns:a16="http://schemas.microsoft.com/office/drawing/2014/main" id="{B8FEEB36-E5F9-8F46-96ED-337512E3C149}"/>
                  </a:ext>
                </a:extLst>
              </p:cNvPr>
              <p:cNvSpPr>
                <a:spLocks noGrp="1" noRot="1" noChangeAspect="1" noMove="1" noResize="1" noEditPoints="1" noAdjustHandles="1" noChangeArrowheads="1" noChangeShapeType="1" noTextEdit="1"/>
              </p:cNvSpPr>
              <p:nvPr>
                <p:ph idx="1"/>
              </p:nvPr>
            </p:nvSpPr>
            <p:spPr>
              <a:blipFill>
                <a:blip r:embed="rId2"/>
                <a:stretch>
                  <a:fillRect l="-792" t="-2113"/>
                </a:stretch>
              </a:blipFill>
            </p:spPr>
            <p:txBody>
              <a:bodyPr/>
              <a:lstStyle/>
              <a:p>
                <a:r>
                  <a:rPr lang="pt-BR">
                    <a:noFill/>
                  </a:rPr>
                  <a:t> </a:t>
                </a:r>
              </a:p>
            </p:txBody>
          </p:sp>
        </mc:Fallback>
      </mc:AlternateContent>
      <p:sp>
        <p:nvSpPr>
          <p:cNvPr id="5" name="Espaço Reservado para Número de Slide 4">
            <a:extLst>
              <a:ext uri="{FF2B5EF4-FFF2-40B4-BE49-F238E27FC236}">
                <a16:creationId xmlns:a16="http://schemas.microsoft.com/office/drawing/2014/main" id="{03CDBF4F-351A-6D49-8113-3612E165F045}"/>
              </a:ext>
            </a:extLst>
          </p:cNvPr>
          <p:cNvSpPr>
            <a:spLocks noGrp="1"/>
          </p:cNvSpPr>
          <p:nvPr>
            <p:ph type="sldNum" sz="quarter" idx="12"/>
          </p:nvPr>
        </p:nvSpPr>
        <p:spPr/>
        <p:txBody>
          <a:bodyPr/>
          <a:lstStyle/>
          <a:p>
            <a:fld id="{6D22F896-40B5-4ADD-8801-0D06FADFA095}" type="slidenum">
              <a:rPr lang="en-US" smtClean="0"/>
              <a:t>17</a:t>
            </a:fld>
            <a:endParaRPr lang="en-US" dirty="0"/>
          </a:p>
        </p:txBody>
      </p:sp>
      <p:sp>
        <p:nvSpPr>
          <p:cNvPr id="8" name="Retângulo 7">
            <a:extLst>
              <a:ext uri="{FF2B5EF4-FFF2-40B4-BE49-F238E27FC236}">
                <a16:creationId xmlns:a16="http://schemas.microsoft.com/office/drawing/2014/main" id="{3ECAAF1D-34C5-8444-90E7-49428D70B077}"/>
              </a:ext>
            </a:extLst>
          </p:cNvPr>
          <p:cNvSpPr/>
          <p:nvPr/>
        </p:nvSpPr>
        <p:spPr>
          <a:xfrm>
            <a:off x="8700427" y="4136531"/>
            <a:ext cx="2606103" cy="1846659"/>
          </a:xfrm>
          <a:prstGeom prst="rect">
            <a:avLst/>
          </a:prstGeom>
          <a:solidFill>
            <a:schemeClr val="tx1"/>
          </a:solidFill>
        </p:spPr>
        <p:txBody>
          <a:bodyPr wrap="square">
            <a:spAutoFit/>
          </a:bodyPr>
          <a:lstStyle/>
          <a:p>
            <a:r>
              <a:rPr lang="fr" sz="1600" dirty="0" err="1">
                <a:solidFill>
                  <a:srgbClr val="2B91AF"/>
                </a:solidFill>
                <a:latin typeface="inherit"/>
              </a:rPr>
              <a:t>int</a:t>
            </a:r>
            <a:r>
              <a:rPr lang="fr" sz="1600" dirty="0">
                <a:solidFill>
                  <a:srgbClr val="303336"/>
                </a:solidFill>
                <a:latin typeface="inherit"/>
              </a:rPr>
              <a:t> </a:t>
            </a:r>
            <a:r>
              <a:rPr lang="fr" sz="1600" dirty="0" err="1">
                <a:solidFill>
                  <a:srgbClr val="303336"/>
                </a:solidFill>
                <a:latin typeface="inherit"/>
              </a:rPr>
              <a:t>fatorial</a:t>
            </a:r>
            <a:r>
              <a:rPr lang="fr" sz="1600" dirty="0">
                <a:solidFill>
                  <a:srgbClr val="303336"/>
                </a:solidFill>
                <a:latin typeface="inherit"/>
              </a:rPr>
              <a:t>(</a:t>
            </a:r>
            <a:r>
              <a:rPr lang="fr" sz="1600" dirty="0" err="1">
                <a:solidFill>
                  <a:srgbClr val="2B91AF"/>
                </a:solidFill>
                <a:latin typeface="inherit"/>
              </a:rPr>
              <a:t>int</a:t>
            </a:r>
            <a:r>
              <a:rPr lang="fr" sz="1600" dirty="0">
                <a:solidFill>
                  <a:srgbClr val="303336"/>
                </a:solidFill>
                <a:latin typeface="inherit"/>
              </a:rPr>
              <a:t> n) {</a:t>
            </a:r>
          </a:p>
          <a:p>
            <a:r>
              <a:rPr lang="fr" sz="1600" dirty="0">
                <a:solidFill>
                  <a:srgbClr val="303336"/>
                </a:solidFill>
                <a:latin typeface="inherit"/>
              </a:rPr>
              <a:t>	</a:t>
            </a:r>
            <a:r>
              <a:rPr lang="fr" sz="1600" dirty="0" err="1">
                <a:solidFill>
                  <a:srgbClr val="2B91AF"/>
                </a:solidFill>
                <a:latin typeface="inherit"/>
              </a:rPr>
              <a:t>int</a:t>
            </a:r>
            <a:r>
              <a:rPr lang="fr" sz="1600" dirty="0">
                <a:solidFill>
                  <a:srgbClr val="303336"/>
                </a:solidFill>
                <a:latin typeface="inherit"/>
              </a:rPr>
              <a:t> aux = n - </a:t>
            </a:r>
            <a:r>
              <a:rPr lang="fr" sz="1600" dirty="0">
                <a:solidFill>
                  <a:srgbClr val="7D2727"/>
                </a:solidFill>
                <a:latin typeface="inherit"/>
              </a:rPr>
              <a:t>1</a:t>
            </a:r>
            <a:r>
              <a:rPr lang="fr" sz="1600" dirty="0">
                <a:solidFill>
                  <a:srgbClr val="303336"/>
                </a:solidFill>
                <a:latin typeface="inherit"/>
              </a:rPr>
              <a:t>; </a:t>
            </a:r>
          </a:p>
          <a:p>
            <a:r>
              <a:rPr lang="fr" sz="1600" dirty="0">
                <a:solidFill>
                  <a:srgbClr val="303336"/>
                </a:solidFill>
                <a:latin typeface="inherit"/>
              </a:rPr>
              <a:t>	</a:t>
            </a:r>
            <a:r>
              <a:rPr lang="fr" sz="1600" dirty="0" err="1">
                <a:solidFill>
                  <a:srgbClr val="101094"/>
                </a:solidFill>
                <a:latin typeface="inherit"/>
              </a:rPr>
              <a:t>while</a:t>
            </a:r>
            <a:r>
              <a:rPr lang="fr" sz="1600" dirty="0">
                <a:solidFill>
                  <a:srgbClr val="303336"/>
                </a:solidFill>
                <a:latin typeface="inherit"/>
              </a:rPr>
              <a:t>(aux &gt; </a:t>
            </a:r>
            <a:r>
              <a:rPr lang="fr" sz="1600" dirty="0">
                <a:solidFill>
                  <a:srgbClr val="7D2727"/>
                </a:solidFill>
                <a:latin typeface="inherit"/>
              </a:rPr>
              <a:t>1</a:t>
            </a:r>
            <a:r>
              <a:rPr lang="fr" sz="1600" dirty="0">
                <a:solidFill>
                  <a:srgbClr val="303336"/>
                </a:solidFill>
                <a:latin typeface="inherit"/>
              </a:rPr>
              <a:t>) { </a:t>
            </a:r>
          </a:p>
          <a:p>
            <a:r>
              <a:rPr lang="fr" sz="1600" dirty="0">
                <a:solidFill>
                  <a:srgbClr val="303336"/>
                </a:solidFill>
                <a:latin typeface="inherit"/>
              </a:rPr>
              <a:t>		n = n * aux; aux--; </a:t>
            </a:r>
          </a:p>
          <a:p>
            <a:r>
              <a:rPr lang="fr" sz="1600" dirty="0">
                <a:solidFill>
                  <a:srgbClr val="303336"/>
                </a:solidFill>
                <a:latin typeface="inherit"/>
              </a:rPr>
              <a:t> 	} </a:t>
            </a:r>
          </a:p>
          <a:p>
            <a:r>
              <a:rPr lang="fr" sz="1600" dirty="0">
                <a:solidFill>
                  <a:srgbClr val="303336"/>
                </a:solidFill>
                <a:latin typeface="inherit"/>
              </a:rPr>
              <a:t>	</a:t>
            </a:r>
            <a:r>
              <a:rPr lang="fr" sz="1600" dirty="0">
                <a:solidFill>
                  <a:srgbClr val="101094"/>
                </a:solidFill>
                <a:latin typeface="inherit"/>
              </a:rPr>
              <a:t>return</a:t>
            </a:r>
            <a:r>
              <a:rPr lang="fr" sz="1600" dirty="0">
                <a:solidFill>
                  <a:srgbClr val="303336"/>
                </a:solidFill>
                <a:latin typeface="inherit"/>
              </a:rPr>
              <a:t> n; </a:t>
            </a:r>
          </a:p>
          <a:p>
            <a:r>
              <a:rPr lang="fr" sz="1600" dirty="0">
                <a:solidFill>
                  <a:srgbClr val="303336"/>
                </a:solidFill>
                <a:latin typeface="inherit"/>
              </a:rPr>
              <a:t>}</a:t>
            </a:r>
            <a:endParaRPr lang="pt-BR" sz="1600" dirty="0"/>
          </a:p>
        </p:txBody>
      </p:sp>
    </p:spTree>
    <p:extLst>
      <p:ext uri="{BB962C8B-B14F-4D97-AF65-F5344CB8AC3E}">
        <p14:creationId xmlns:p14="http://schemas.microsoft.com/office/powerpoint/2010/main" val="2607427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B07F46-4154-4D4A-99A8-5B78F344985C}"/>
              </a:ext>
            </a:extLst>
          </p:cNvPr>
          <p:cNvSpPr>
            <a:spLocks noGrp="1"/>
          </p:cNvSpPr>
          <p:nvPr>
            <p:ph type="title"/>
          </p:nvPr>
        </p:nvSpPr>
        <p:spPr/>
        <p:txBody>
          <a:bodyPr/>
          <a:lstStyle/>
          <a:p>
            <a:r>
              <a:rPr lang="pt-BR" dirty="0"/>
              <a:t>Algoritmos - Ordenação</a:t>
            </a:r>
          </a:p>
        </p:txBody>
      </p:sp>
      <p:sp>
        <p:nvSpPr>
          <p:cNvPr id="3" name="Espaço Reservado para Conteúdo 2">
            <a:extLst>
              <a:ext uri="{FF2B5EF4-FFF2-40B4-BE49-F238E27FC236}">
                <a16:creationId xmlns:a16="http://schemas.microsoft.com/office/drawing/2014/main" id="{0A9C6764-C23A-B746-B4E2-2F3B22926E6A}"/>
              </a:ext>
            </a:extLst>
          </p:cNvPr>
          <p:cNvSpPr>
            <a:spLocks noGrp="1"/>
          </p:cNvSpPr>
          <p:nvPr>
            <p:ph idx="1"/>
          </p:nvPr>
        </p:nvSpPr>
        <p:spPr>
          <a:xfrm>
            <a:off x="680321" y="2336873"/>
            <a:ext cx="9613861" cy="3599316"/>
          </a:xfrm>
        </p:spPr>
        <p:txBody>
          <a:bodyPr/>
          <a:lstStyle/>
          <a:p>
            <a:r>
              <a:rPr lang="pt-BR" dirty="0"/>
              <a:t>Crie uma série de passos que leve em conta somente o valor e o índice em uma célula do vetor para ordená-lo em ordem crescente.</a:t>
            </a:r>
          </a:p>
        </p:txBody>
      </p:sp>
      <p:sp>
        <p:nvSpPr>
          <p:cNvPr id="4" name="Espaço Reservado para Número de Slide 3">
            <a:extLst>
              <a:ext uri="{FF2B5EF4-FFF2-40B4-BE49-F238E27FC236}">
                <a16:creationId xmlns:a16="http://schemas.microsoft.com/office/drawing/2014/main" id="{5E274F28-AAAA-6C40-956D-66793E19E709}"/>
              </a:ext>
            </a:extLst>
          </p:cNvPr>
          <p:cNvSpPr>
            <a:spLocks noGrp="1"/>
          </p:cNvSpPr>
          <p:nvPr>
            <p:ph type="sldNum" sz="quarter" idx="12"/>
          </p:nvPr>
        </p:nvSpPr>
        <p:spPr/>
        <p:txBody>
          <a:bodyPr/>
          <a:lstStyle/>
          <a:p>
            <a:fld id="{6D22F896-40B5-4ADD-8801-0D06FADFA095}" type="slidenum">
              <a:rPr lang="en-US" smtClean="0"/>
              <a:pPr/>
              <a:t>18</a:t>
            </a:fld>
            <a:endParaRPr lang="en-US" dirty="0"/>
          </a:p>
        </p:txBody>
      </p:sp>
      <p:graphicFrame>
        <p:nvGraphicFramePr>
          <p:cNvPr id="5" name="Tabela 4">
            <a:extLst>
              <a:ext uri="{FF2B5EF4-FFF2-40B4-BE49-F238E27FC236}">
                <a16:creationId xmlns:a16="http://schemas.microsoft.com/office/drawing/2014/main" id="{48E7C18E-ED94-1F4A-AC47-3103E3C1DB84}"/>
              </a:ext>
            </a:extLst>
          </p:cNvPr>
          <p:cNvGraphicFramePr>
            <a:graphicFrameLocks noGrp="1"/>
          </p:cNvGraphicFramePr>
          <p:nvPr>
            <p:extLst>
              <p:ext uri="{D42A27DB-BD31-4B8C-83A1-F6EECF244321}">
                <p14:modId xmlns:p14="http://schemas.microsoft.com/office/powerpoint/2010/main" val="2047062244"/>
              </p:ext>
            </p:extLst>
          </p:nvPr>
        </p:nvGraphicFramePr>
        <p:xfrm>
          <a:off x="231933" y="4172117"/>
          <a:ext cx="11651673" cy="741680"/>
        </p:xfrm>
        <a:graphic>
          <a:graphicData uri="http://schemas.openxmlformats.org/drawingml/2006/table">
            <a:tbl>
              <a:tblPr firstCol="1" bandRow="1">
                <a:tableStyleId>{5C22544A-7EE6-4342-B048-85BDC9FD1C3A}</a:tableStyleId>
              </a:tblPr>
              <a:tblGrid>
                <a:gridCol w="1059243">
                  <a:extLst>
                    <a:ext uri="{9D8B030D-6E8A-4147-A177-3AD203B41FA5}">
                      <a16:colId xmlns:a16="http://schemas.microsoft.com/office/drawing/2014/main" val="4096036673"/>
                    </a:ext>
                  </a:extLst>
                </a:gridCol>
                <a:gridCol w="1059243">
                  <a:extLst>
                    <a:ext uri="{9D8B030D-6E8A-4147-A177-3AD203B41FA5}">
                      <a16:colId xmlns:a16="http://schemas.microsoft.com/office/drawing/2014/main" val="3187310952"/>
                    </a:ext>
                  </a:extLst>
                </a:gridCol>
                <a:gridCol w="1059243">
                  <a:extLst>
                    <a:ext uri="{9D8B030D-6E8A-4147-A177-3AD203B41FA5}">
                      <a16:colId xmlns:a16="http://schemas.microsoft.com/office/drawing/2014/main" val="4098519827"/>
                    </a:ext>
                  </a:extLst>
                </a:gridCol>
                <a:gridCol w="1059243">
                  <a:extLst>
                    <a:ext uri="{9D8B030D-6E8A-4147-A177-3AD203B41FA5}">
                      <a16:colId xmlns:a16="http://schemas.microsoft.com/office/drawing/2014/main" val="4176840084"/>
                    </a:ext>
                  </a:extLst>
                </a:gridCol>
                <a:gridCol w="1059243">
                  <a:extLst>
                    <a:ext uri="{9D8B030D-6E8A-4147-A177-3AD203B41FA5}">
                      <a16:colId xmlns:a16="http://schemas.microsoft.com/office/drawing/2014/main" val="2430682224"/>
                    </a:ext>
                  </a:extLst>
                </a:gridCol>
                <a:gridCol w="1059243">
                  <a:extLst>
                    <a:ext uri="{9D8B030D-6E8A-4147-A177-3AD203B41FA5}">
                      <a16:colId xmlns:a16="http://schemas.microsoft.com/office/drawing/2014/main" val="379697283"/>
                    </a:ext>
                  </a:extLst>
                </a:gridCol>
                <a:gridCol w="1059243">
                  <a:extLst>
                    <a:ext uri="{9D8B030D-6E8A-4147-A177-3AD203B41FA5}">
                      <a16:colId xmlns:a16="http://schemas.microsoft.com/office/drawing/2014/main" val="2431106763"/>
                    </a:ext>
                  </a:extLst>
                </a:gridCol>
                <a:gridCol w="1059243">
                  <a:extLst>
                    <a:ext uri="{9D8B030D-6E8A-4147-A177-3AD203B41FA5}">
                      <a16:colId xmlns:a16="http://schemas.microsoft.com/office/drawing/2014/main" val="4279074119"/>
                    </a:ext>
                  </a:extLst>
                </a:gridCol>
                <a:gridCol w="1059243">
                  <a:extLst>
                    <a:ext uri="{9D8B030D-6E8A-4147-A177-3AD203B41FA5}">
                      <a16:colId xmlns:a16="http://schemas.microsoft.com/office/drawing/2014/main" val="1697508506"/>
                    </a:ext>
                  </a:extLst>
                </a:gridCol>
                <a:gridCol w="1059243">
                  <a:extLst>
                    <a:ext uri="{9D8B030D-6E8A-4147-A177-3AD203B41FA5}">
                      <a16:colId xmlns:a16="http://schemas.microsoft.com/office/drawing/2014/main" val="4210804390"/>
                    </a:ext>
                  </a:extLst>
                </a:gridCol>
                <a:gridCol w="1059243">
                  <a:extLst>
                    <a:ext uri="{9D8B030D-6E8A-4147-A177-3AD203B41FA5}">
                      <a16:colId xmlns:a16="http://schemas.microsoft.com/office/drawing/2014/main" val="1714596523"/>
                    </a:ext>
                  </a:extLst>
                </a:gridCol>
              </a:tblGrid>
              <a:tr h="370840">
                <a:tc>
                  <a:txBody>
                    <a:bodyPr/>
                    <a:lstStyle/>
                    <a:p>
                      <a:pPr algn="l"/>
                      <a:r>
                        <a:rPr lang="pt-BR" dirty="0"/>
                        <a:t>Índice</a:t>
                      </a:r>
                    </a:p>
                  </a:txBody>
                  <a:tcPr/>
                </a:tc>
                <a:tc>
                  <a:txBody>
                    <a:bodyPr/>
                    <a:lstStyle/>
                    <a:p>
                      <a:pPr algn="ctr"/>
                      <a:r>
                        <a:rPr lang="pt-BR" dirty="0"/>
                        <a:t>0</a:t>
                      </a:r>
                    </a:p>
                  </a:txBody>
                  <a:tcPr/>
                </a:tc>
                <a:tc>
                  <a:txBody>
                    <a:bodyPr/>
                    <a:lstStyle/>
                    <a:p>
                      <a:pPr algn="ctr"/>
                      <a:r>
                        <a:rPr lang="pt-BR" dirty="0"/>
                        <a:t>1</a:t>
                      </a:r>
                    </a:p>
                  </a:txBody>
                  <a:tcPr/>
                </a:tc>
                <a:tc>
                  <a:txBody>
                    <a:bodyPr/>
                    <a:lstStyle/>
                    <a:p>
                      <a:pPr algn="ctr"/>
                      <a:r>
                        <a:rPr lang="pt-BR" dirty="0"/>
                        <a:t>2</a:t>
                      </a:r>
                    </a:p>
                  </a:txBody>
                  <a:tcPr/>
                </a:tc>
                <a:tc>
                  <a:txBody>
                    <a:bodyPr/>
                    <a:lstStyle/>
                    <a:p>
                      <a:pPr algn="ctr"/>
                      <a:r>
                        <a:rPr lang="pt-BR" dirty="0"/>
                        <a:t>3</a:t>
                      </a:r>
                    </a:p>
                  </a:txBody>
                  <a:tcPr/>
                </a:tc>
                <a:tc>
                  <a:txBody>
                    <a:bodyPr/>
                    <a:lstStyle/>
                    <a:p>
                      <a:pPr algn="ctr"/>
                      <a:r>
                        <a:rPr lang="pt-BR" dirty="0"/>
                        <a:t>4</a:t>
                      </a:r>
                    </a:p>
                  </a:txBody>
                  <a:tcPr/>
                </a:tc>
                <a:tc>
                  <a:txBody>
                    <a:bodyPr/>
                    <a:lstStyle/>
                    <a:p>
                      <a:pPr algn="ctr"/>
                      <a:r>
                        <a:rPr lang="pt-BR" dirty="0"/>
                        <a:t>5</a:t>
                      </a:r>
                    </a:p>
                  </a:txBody>
                  <a:tcPr/>
                </a:tc>
                <a:tc>
                  <a:txBody>
                    <a:bodyPr/>
                    <a:lstStyle/>
                    <a:p>
                      <a:pPr algn="ctr"/>
                      <a:r>
                        <a:rPr lang="pt-BR" dirty="0"/>
                        <a:t>6</a:t>
                      </a:r>
                    </a:p>
                  </a:txBody>
                  <a:tcPr/>
                </a:tc>
                <a:tc>
                  <a:txBody>
                    <a:bodyPr/>
                    <a:lstStyle/>
                    <a:p>
                      <a:pPr algn="ctr"/>
                      <a:r>
                        <a:rPr lang="pt-BR" dirty="0"/>
                        <a:t>7</a:t>
                      </a:r>
                    </a:p>
                  </a:txBody>
                  <a:tcPr/>
                </a:tc>
                <a:tc>
                  <a:txBody>
                    <a:bodyPr/>
                    <a:lstStyle/>
                    <a:p>
                      <a:pPr algn="ctr"/>
                      <a:r>
                        <a:rPr lang="pt-BR" dirty="0"/>
                        <a:t>8</a:t>
                      </a:r>
                    </a:p>
                  </a:txBody>
                  <a:tcPr/>
                </a:tc>
                <a:tc>
                  <a:txBody>
                    <a:bodyPr/>
                    <a:lstStyle/>
                    <a:p>
                      <a:pPr algn="ctr"/>
                      <a:r>
                        <a:rPr lang="pt-BR" dirty="0"/>
                        <a:t>9</a:t>
                      </a:r>
                    </a:p>
                  </a:txBody>
                  <a:tcPr/>
                </a:tc>
                <a:extLst>
                  <a:ext uri="{0D108BD9-81ED-4DB2-BD59-A6C34878D82A}">
                    <a16:rowId xmlns:a16="http://schemas.microsoft.com/office/drawing/2014/main" val="1325779001"/>
                  </a:ext>
                </a:extLst>
              </a:tr>
              <a:tr h="370840">
                <a:tc>
                  <a:txBody>
                    <a:bodyPr/>
                    <a:lstStyle/>
                    <a:p>
                      <a:pPr algn="l"/>
                      <a:r>
                        <a:rPr lang="pt-BR" dirty="0"/>
                        <a:t>Número</a:t>
                      </a:r>
                    </a:p>
                  </a:txBody>
                  <a:tcPr/>
                </a:tc>
                <a:tc>
                  <a:txBody>
                    <a:bodyPr/>
                    <a:lstStyle/>
                    <a:p>
                      <a:pPr algn="ctr"/>
                      <a:r>
                        <a:rPr lang="pt-BR" dirty="0"/>
                        <a:t>13</a:t>
                      </a:r>
                    </a:p>
                  </a:txBody>
                  <a:tcPr/>
                </a:tc>
                <a:tc>
                  <a:txBody>
                    <a:bodyPr/>
                    <a:lstStyle/>
                    <a:p>
                      <a:pPr algn="ctr"/>
                      <a:r>
                        <a:rPr lang="pt-BR" dirty="0"/>
                        <a:t>35</a:t>
                      </a:r>
                    </a:p>
                  </a:txBody>
                  <a:tcPr/>
                </a:tc>
                <a:tc>
                  <a:txBody>
                    <a:bodyPr/>
                    <a:lstStyle/>
                    <a:p>
                      <a:pPr algn="ctr"/>
                      <a:r>
                        <a:rPr lang="pt-BR" dirty="0"/>
                        <a:t>84</a:t>
                      </a:r>
                    </a:p>
                  </a:txBody>
                  <a:tcPr/>
                </a:tc>
                <a:tc>
                  <a:txBody>
                    <a:bodyPr/>
                    <a:lstStyle/>
                    <a:p>
                      <a:pPr algn="ctr"/>
                      <a:r>
                        <a:rPr lang="pt-BR" dirty="0"/>
                        <a:t>55</a:t>
                      </a:r>
                    </a:p>
                  </a:txBody>
                  <a:tcPr/>
                </a:tc>
                <a:tc>
                  <a:txBody>
                    <a:bodyPr/>
                    <a:lstStyle/>
                    <a:p>
                      <a:pPr algn="ctr"/>
                      <a:r>
                        <a:rPr lang="pt-BR" dirty="0"/>
                        <a:t>49</a:t>
                      </a:r>
                    </a:p>
                  </a:txBody>
                  <a:tcPr/>
                </a:tc>
                <a:tc>
                  <a:txBody>
                    <a:bodyPr/>
                    <a:lstStyle/>
                    <a:p>
                      <a:pPr algn="ctr"/>
                      <a:r>
                        <a:rPr lang="pt-BR" dirty="0"/>
                        <a:t>91</a:t>
                      </a:r>
                    </a:p>
                  </a:txBody>
                  <a:tcPr/>
                </a:tc>
                <a:tc>
                  <a:txBody>
                    <a:bodyPr/>
                    <a:lstStyle/>
                    <a:p>
                      <a:pPr algn="ctr"/>
                      <a:r>
                        <a:rPr lang="pt-BR" dirty="0"/>
                        <a:t>31</a:t>
                      </a:r>
                    </a:p>
                  </a:txBody>
                  <a:tcPr/>
                </a:tc>
                <a:tc>
                  <a:txBody>
                    <a:bodyPr/>
                    <a:lstStyle/>
                    <a:p>
                      <a:pPr algn="ctr"/>
                      <a:r>
                        <a:rPr lang="pt-BR" dirty="0"/>
                        <a:t>45</a:t>
                      </a:r>
                    </a:p>
                  </a:txBody>
                  <a:tcPr/>
                </a:tc>
                <a:tc>
                  <a:txBody>
                    <a:bodyPr/>
                    <a:lstStyle/>
                    <a:p>
                      <a:pPr algn="ctr"/>
                      <a:r>
                        <a:rPr lang="pt-BR" dirty="0"/>
                        <a:t>20</a:t>
                      </a:r>
                    </a:p>
                  </a:txBody>
                  <a:tcPr/>
                </a:tc>
                <a:tc>
                  <a:txBody>
                    <a:bodyPr/>
                    <a:lstStyle/>
                    <a:p>
                      <a:pPr algn="ctr"/>
                      <a:r>
                        <a:rPr lang="pt-BR" dirty="0"/>
                        <a:t>01</a:t>
                      </a:r>
                    </a:p>
                  </a:txBody>
                  <a:tcPr/>
                </a:tc>
                <a:extLst>
                  <a:ext uri="{0D108BD9-81ED-4DB2-BD59-A6C34878D82A}">
                    <a16:rowId xmlns:a16="http://schemas.microsoft.com/office/drawing/2014/main" val="2007567438"/>
                  </a:ext>
                </a:extLst>
              </a:tr>
            </a:tbl>
          </a:graphicData>
        </a:graphic>
      </p:graphicFrame>
    </p:spTree>
    <p:extLst>
      <p:ext uri="{BB962C8B-B14F-4D97-AF65-F5344CB8AC3E}">
        <p14:creationId xmlns:p14="http://schemas.microsoft.com/office/powerpoint/2010/main" val="3998578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6764E3F6-59F1-44FF-9EF2-8EF0BCA30B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8DF1CE84-BC06-4E42-A5D4-7B92E327FD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43" name="Rectangle 42">
            <a:extLst>
              <a:ext uri="{FF2B5EF4-FFF2-40B4-BE49-F238E27FC236}">
                <a16:creationId xmlns:a16="http://schemas.microsoft.com/office/drawing/2014/main" id="{0743C7B8-BD05-4C16-9FC9-6B5C5BA3A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6B9B529-EAD6-442A-92A1-6A496B932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87603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94F18230-29D5-B747-B48A-089F428163A9}"/>
              </a:ext>
            </a:extLst>
          </p:cNvPr>
          <p:cNvSpPr>
            <a:spLocks noGrp="1"/>
          </p:cNvSpPr>
          <p:nvPr>
            <p:ph type="title"/>
          </p:nvPr>
        </p:nvSpPr>
        <p:spPr>
          <a:xfrm>
            <a:off x="680321" y="753228"/>
            <a:ext cx="7087552" cy="1080938"/>
          </a:xfrm>
        </p:spPr>
        <p:txBody>
          <a:bodyPr>
            <a:normAutofit/>
          </a:bodyPr>
          <a:lstStyle/>
          <a:p>
            <a:r>
              <a:rPr lang="pt-BR"/>
              <a:t>Uma solução</a:t>
            </a:r>
          </a:p>
        </p:txBody>
      </p:sp>
      <p:pic>
        <p:nvPicPr>
          <p:cNvPr id="47" name="Picture 46">
            <a:extLst>
              <a:ext uri="{FF2B5EF4-FFF2-40B4-BE49-F238E27FC236}">
                <a16:creationId xmlns:a16="http://schemas.microsoft.com/office/drawing/2014/main" id="{C0419FA5-A1B5-487F-92D4-03983819F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p:sp>
        <p:nvSpPr>
          <p:cNvPr id="34" name="Content Placeholder 13">
            <a:extLst>
              <a:ext uri="{FF2B5EF4-FFF2-40B4-BE49-F238E27FC236}">
                <a16:creationId xmlns:a16="http://schemas.microsoft.com/office/drawing/2014/main" id="{F2C30362-1855-45C4-93DF-4203C27CAFF6}"/>
              </a:ext>
            </a:extLst>
          </p:cNvPr>
          <p:cNvSpPr>
            <a:spLocks noGrp="1"/>
          </p:cNvSpPr>
          <p:nvPr>
            <p:ph idx="1"/>
          </p:nvPr>
        </p:nvSpPr>
        <p:spPr>
          <a:xfrm>
            <a:off x="225287" y="2336872"/>
            <a:ext cx="6878245" cy="3973441"/>
          </a:xfrm>
        </p:spPr>
        <p:txBody>
          <a:bodyPr>
            <a:normAutofit/>
          </a:bodyPr>
          <a:lstStyle/>
          <a:p>
            <a:r>
              <a:rPr lang="pt-PT" sz="2000" b="1" dirty="0"/>
              <a:t>Em se tendo um vetor de N elementos e sendo </a:t>
            </a:r>
            <a:r>
              <a:rPr lang="pt-PT" sz="2000" b="1" i="1" dirty="0"/>
              <a:t>i </a:t>
            </a:r>
            <a:r>
              <a:rPr lang="pt-PT" sz="2000" b="1" dirty="0"/>
              <a:t>um Contador variando de 0 a N-1.</a:t>
            </a:r>
            <a:r>
              <a:rPr lang="pt-PT" sz="2000" b="1" i="1" dirty="0"/>
              <a:t> </a:t>
            </a:r>
          </a:p>
          <a:p>
            <a:pPr marL="800100" lvl="1" indent="-342900">
              <a:buFont typeface="+mj-lt"/>
              <a:buAutoNum type="arabicPeriod"/>
            </a:pPr>
            <a:r>
              <a:rPr lang="pt-PT" dirty="0"/>
              <a:t>Compara-se os dois primeiros número nas posições </a:t>
            </a:r>
            <a:r>
              <a:rPr lang="pt-PT" i="1" dirty="0"/>
              <a:t>i</a:t>
            </a:r>
            <a:r>
              <a:rPr lang="pt-PT" dirty="0"/>
              <a:t> e</a:t>
            </a:r>
            <a:r>
              <a:rPr lang="pt-PT" i="1" dirty="0"/>
              <a:t> i+1</a:t>
            </a:r>
            <a:r>
              <a:rPr lang="pt-PT" dirty="0"/>
              <a:t>.</a:t>
            </a:r>
          </a:p>
          <a:p>
            <a:pPr marL="800100" lvl="1" indent="-342900">
              <a:buFont typeface="+mj-lt"/>
              <a:buAutoNum type="arabicPeriod"/>
            </a:pPr>
            <a:r>
              <a:rPr lang="pt-PT" dirty="0"/>
              <a:t>Se o valor na posição </a:t>
            </a:r>
            <a:r>
              <a:rPr lang="pt-PT" i="1" dirty="0"/>
              <a:t>i</a:t>
            </a:r>
            <a:r>
              <a:rPr lang="pt-PT" dirty="0"/>
              <a:t> for maior que o valor na posição </a:t>
            </a:r>
            <a:r>
              <a:rPr lang="pt-PT" i="1" dirty="0"/>
              <a:t>i+1</a:t>
            </a:r>
            <a:r>
              <a:rPr lang="pt-PT" dirty="0"/>
              <a:t>, trocar.</a:t>
            </a:r>
          </a:p>
          <a:p>
            <a:pPr marL="800100" lvl="1" indent="-342900">
              <a:buFont typeface="+mj-lt"/>
              <a:buAutoNum type="arabicPeriod"/>
            </a:pPr>
            <a:r>
              <a:rPr lang="pt-PT" dirty="0"/>
              <a:t>Mudar valor de </a:t>
            </a:r>
            <a:r>
              <a:rPr lang="pt-PT" i="1" dirty="0"/>
              <a:t>N</a:t>
            </a:r>
            <a:r>
              <a:rPr lang="pt-PT" dirty="0"/>
              <a:t> para </a:t>
            </a:r>
            <a:r>
              <a:rPr lang="pt-PT" i="1" dirty="0"/>
              <a:t>i (N=i)</a:t>
            </a:r>
          </a:p>
          <a:p>
            <a:pPr marL="800100" lvl="1" indent="-342900">
              <a:buFont typeface="+mj-lt"/>
              <a:buAutoNum type="arabicPeriod"/>
            </a:pPr>
            <a:r>
              <a:rPr lang="pt-PT" dirty="0"/>
              <a:t>Repetir a partir do passo </a:t>
            </a:r>
            <a:r>
              <a:rPr lang="pt-PT" i="1" dirty="0"/>
              <a:t>1</a:t>
            </a:r>
          </a:p>
          <a:p>
            <a:pPr marL="0" indent="0">
              <a:buNone/>
            </a:pPr>
            <a:endParaRPr lang="pt-PT" sz="2000" dirty="0"/>
          </a:p>
        </p:txBody>
      </p:sp>
      <p:pic>
        <p:nvPicPr>
          <p:cNvPr id="10" name="Espaço Reservado para Conteúdo 9">
            <a:extLst>
              <a:ext uri="{FF2B5EF4-FFF2-40B4-BE49-F238E27FC236}">
                <a16:creationId xmlns:a16="http://schemas.microsoft.com/office/drawing/2014/main" id="{2D46F78C-6D61-4D44-B8DD-B65805BED9A9}"/>
              </a:ext>
            </a:extLst>
          </p:cNvPr>
          <p:cNvPicPr>
            <a:picLocks noChangeAspect="1"/>
          </p:cNvPicPr>
          <p:nvPr/>
        </p:nvPicPr>
        <p:blipFill>
          <a:blip r:embed="rId4"/>
          <a:stretch>
            <a:fillRect/>
          </a:stretch>
        </p:blipFill>
        <p:spPr>
          <a:xfrm>
            <a:off x="8220333" y="1103041"/>
            <a:ext cx="3358478" cy="2015086"/>
          </a:xfrm>
          <a:prstGeom prst="rect">
            <a:avLst/>
          </a:prstGeom>
          <a:ln>
            <a:noFill/>
          </a:ln>
          <a:effectLst>
            <a:outerShdw blurRad="76200" dist="63500" dir="5040000" algn="tl" rotWithShape="0">
              <a:srgbClr val="000000">
                <a:alpha val="41000"/>
              </a:srgbClr>
            </a:outerShdw>
          </a:effectLst>
        </p:spPr>
      </p:pic>
      <p:sp>
        <p:nvSpPr>
          <p:cNvPr id="4" name="Espaço Reservado para Número de Slide 3">
            <a:extLst>
              <a:ext uri="{FF2B5EF4-FFF2-40B4-BE49-F238E27FC236}">
                <a16:creationId xmlns:a16="http://schemas.microsoft.com/office/drawing/2014/main" id="{C43C0B76-80EF-9B4C-A85D-85BE53F9843B}"/>
              </a:ext>
            </a:extLst>
          </p:cNvPr>
          <p:cNvSpPr>
            <a:spLocks noGrp="1"/>
          </p:cNvSpPr>
          <p:nvPr>
            <p:ph type="sldNum" sz="quarter" idx="12"/>
          </p:nvPr>
        </p:nvSpPr>
        <p:spPr>
          <a:xfrm>
            <a:off x="10900372" y="6310314"/>
            <a:ext cx="914400" cy="365122"/>
          </a:xfrm>
        </p:spPr>
        <p:txBody>
          <a:bodyPr>
            <a:normAutofit/>
          </a:bodyPr>
          <a:lstStyle/>
          <a:p>
            <a:pPr>
              <a:spcAft>
                <a:spcPts val="600"/>
              </a:spcAft>
            </a:pPr>
            <a:fld id="{6D22F896-40B5-4ADD-8801-0D06FADFA095}" type="slidenum">
              <a:rPr lang="en-US" sz="1050">
                <a:solidFill>
                  <a:prstClr val="white">
                    <a:tint val="75000"/>
                  </a:prstClr>
                </a:solidFill>
              </a:rPr>
              <a:pPr>
                <a:spcAft>
                  <a:spcPts val="600"/>
                </a:spcAft>
              </a:pPr>
              <a:t>19</a:t>
            </a:fld>
            <a:endParaRPr lang="en-US" sz="1050">
              <a:solidFill>
                <a:prstClr val="white">
                  <a:tint val="75000"/>
                </a:prstClr>
              </a:solidFill>
            </a:endParaRPr>
          </a:p>
        </p:txBody>
      </p:sp>
      <p:pic>
        <p:nvPicPr>
          <p:cNvPr id="12" name="Imagem 11" descr="Uma imagem contendo natureza, chuva, céu, preenchido&#10;&#10;Descrição gerada automaticamente">
            <a:extLst>
              <a:ext uri="{FF2B5EF4-FFF2-40B4-BE49-F238E27FC236}">
                <a16:creationId xmlns:a16="http://schemas.microsoft.com/office/drawing/2014/main" id="{CE9E6408-7F9C-124B-B4D2-141CEEEA9285}"/>
              </a:ext>
            </a:extLst>
          </p:cNvPr>
          <p:cNvPicPr>
            <a:picLocks noChangeAspect="1"/>
          </p:cNvPicPr>
          <p:nvPr/>
        </p:nvPicPr>
        <p:blipFill>
          <a:blip r:embed="rId5"/>
          <a:stretch>
            <a:fillRect/>
          </a:stretch>
        </p:blipFill>
        <p:spPr>
          <a:xfrm>
            <a:off x="8220333" y="3428999"/>
            <a:ext cx="3358478" cy="2830717"/>
          </a:xfrm>
          <a:prstGeom prst="rect">
            <a:avLst/>
          </a:prstGeom>
        </p:spPr>
      </p:pic>
      <p:sp>
        <p:nvSpPr>
          <p:cNvPr id="13" name="CaixaDeTexto 12">
            <a:extLst>
              <a:ext uri="{FF2B5EF4-FFF2-40B4-BE49-F238E27FC236}">
                <a16:creationId xmlns:a16="http://schemas.microsoft.com/office/drawing/2014/main" id="{7D3DA4F8-F5DF-384F-B722-154C05485A30}"/>
              </a:ext>
            </a:extLst>
          </p:cNvPr>
          <p:cNvSpPr txBox="1"/>
          <p:nvPr/>
        </p:nvSpPr>
        <p:spPr>
          <a:xfrm>
            <a:off x="1378226" y="6214824"/>
            <a:ext cx="4188967" cy="369332"/>
          </a:xfrm>
          <a:prstGeom prst="rect">
            <a:avLst/>
          </a:prstGeom>
          <a:noFill/>
        </p:spPr>
        <p:txBody>
          <a:bodyPr wrap="none" rtlCol="0">
            <a:spAutoFit/>
          </a:bodyPr>
          <a:lstStyle/>
          <a:p>
            <a:r>
              <a:rPr lang="pt-BR" dirty="0"/>
              <a:t>Algoritmo conhecido como </a:t>
            </a:r>
            <a:r>
              <a:rPr lang="pt-BR" dirty="0" err="1"/>
              <a:t>Bubble</a:t>
            </a:r>
            <a:r>
              <a:rPr lang="pt-BR" dirty="0"/>
              <a:t> </a:t>
            </a:r>
            <a:r>
              <a:rPr lang="pt-BR" dirty="0" err="1"/>
              <a:t>Sort</a:t>
            </a:r>
            <a:endParaRPr lang="pt-BR" dirty="0"/>
          </a:p>
        </p:txBody>
      </p:sp>
    </p:spTree>
    <p:extLst>
      <p:ext uri="{BB962C8B-B14F-4D97-AF65-F5344CB8AC3E}">
        <p14:creationId xmlns:p14="http://schemas.microsoft.com/office/powerpoint/2010/main" val="368704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D981BC-46C1-CB46-A5A1-02E22876A7B5}"/>
              </a:ext>
            </a:extLst>
          </p:cNvPr>
          <p:cNvSpPr>
            <a:spLocks noGrp="1"/>
          </p:cNvSpPr>
          <p:nvPr>
            <p:ph type="title"/>
          </p:nvPr>
        </p:nvSpPr>
        <p:spPr/>
        <p:txBody>
          <a:bodyPr/>
          <a:lstStyle/>
          <a:p>
            <a:r>
              <a:rPr lang="pt-BR" dirty="0"/>
              <a:t>Ementa</a:t>
            </a:r>
          </a:p>
        </p:txBody>
      </p:sp>
      <p:sp>
        <p:nvSpPr>
          <p:cNvPr id="3" name="Espaço Reservado para Conteúdo 2">
            <a:extLst>
              <a:ext uri="{FF2B5EF4-FFF2-40B4-BE49-F238E27FC236}">
                <a16:creationId xmlns:a16="http://schemas.microsoft.com/office/drawing/2014/main" id="{E368B451-B8B0-314C-901D-738D6D2606A1}"/>
              </a:ext>
            </a:extLst>
          </p:cNvPr>
          <p:cNvSpPr>
            <a:spLocks noGrp="1"/>
          </p:cNvSpPr>
          <p:nvPr>
            <p:ph idx="1"/>
          </p:nvPr>
        </p:nvSpPr>
        <p:spPr>
          <a:xfrm>
            <a:off x="680320" y="3107363"/>
            <a:ext cx="9613861" cy="1916472"/>
          </a:xfrm>
          <a:ln w="44450" cap="rnd">
            <a:round/>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r>
              <a:rPr lang="pt-BR" dirty="0"/>
              <a:t>Introdução aos computadores, conceitos básicos de algoritmos, construção de algoritmos, estrutura de um programa, tipos de dados escalares e estruturados, operadores, expressões relacionais e lógicas, estruturas de controle, utilização de uma linguagem de programação, depuração e documentação de código. </a:t>
            </a:r>
          </a:p>
          <a:p>
            <a:endParaRPr lang="pt-BR" dirty="0"/>
          </a:p>
        </p:txBody>
      </p:sp>
      <p:sp>
        <p:nvSpPr>
          <p:cNvPr id="4" name="Espaço Reservado para Número de Slide 3">
            <a:extLst>
              <a:ext uri="{FF2B5EF4-FFF2-40B4-BE49-F238E27FC236}">
                <a16:creationId xmlns:a16="http://schemas.microsoft.com/office/drawing/2014/main" id="{3649BA12-FFD5-5340-BD63-0E61C0D3AEC7}"/>
              </a:ext>
            </a:extLst>
          </p:cNvPr>
          <p:cNvSpPr>
            <a:spLocks noGrp="1"/>
          </p:cNvSpPr>
          <p:nvPr>
            <p:ph type="sldNum" sz="quarter" idx="12"/>
          </p:nvPr>
        </p:nvSpPr>
        <p:spPr/>
        <p:txBody>
          <a:bodyPr/>
          <a:lstStyle/>
          <a:p>
            <a:fld id="{6D22F896-40B5-4ADD-8801-0D06FADFA095}" type="slidenum">
              <a:rPr lang="en-US" smtClean="0"/>
              <a:pPr/>
              <a:t>2</a:t>
            </a:fld>
            <a:endParaRPr lang="en-US" dirty="0"/>
          </a:p>
        </p:txBody>
      </p:sp>
    </p:spTree>
    <p:extLst>
      <p:ext uri="{BB962C8B-B14F-4D97-AF65-F5344CB8AC3E}">
        <p14:creationId xmlns:p14="http://schemas.microsoft.com/office/powerpoint/2010/main" val="19412961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B07F46-4154-4D4A-99A8-5B78F344985C}"/>
              </a:ext>
            </a:extLst>
          </p:cNvPr>
          <p:cNvSpPr>
            <a:spLocks noGrp="1"/>
          </p:cNvSpPr>
          <p:nvPr>
            <p:ph type="title"/>
          </p:nvPr>
        </p:nvSpPr>
        <p:spPr/>
        <p:txBody>
          <a:bodyPr/>
          <a:lstStyle/>
          <a:p>
            <a:r>
              <a:rPr lang="pt-BR" dirty="0"/>
              <a:t>Algoritmos - Busca</a:t>
            </a:r>
          </a:p>
        </p:txBody>
      </p:sp>
      <p:sp>
        <p:nvSpPr>
          <p:cNvPr id="3" name="Espaço Reservado para Conteúdo 2">
            <a:extLst>
              <a:ext uri="{FF2B5EF4-FFF2-40B4-BE49-F238E27FC236}">
                <a16:creationId xmlns:a16="http://schemas.microsoft.com/office/drawing/2014/main" id="{0A9C6764-C23A-B746-B4E2-2F3B22926E6A}"/>
              </a:ext>
            </a:extLst>
          </p:cNvPr>
          <p:cNvSpPr>
            <a:spLocks noGrp="1"/>
          </p:cNvSpPr>
          <p:nvPr>
            <p:ph idx="1"/>
          </p:nvPr>
        </p:nvSpPr>
        <p:spPr>
          <a:xfrm>
            <a:off x="680321" y="2336873"/>
            <a:ext cx="9613861" cy="3599316"/>
          </a:xfrm>
        </p:spPr>
        <p:txBody>
          <a:bodyPr/>
          <a:lstStyle/>
          <a:p>
            <a:r>
              <a:rPr lang="pt-BR" dirty="0"/>
              <a:t>Encontre o valor 91 no vetor abaixo.</a:t>
            </a:r>
          </a:p>
        </p:txBody>
      </p:sp>
      <p:sp>
        <p:nvSpPr>
          <p:cNvPr id="4" name="Espaço Reservado para Número de Slide 3">
            <a:extLst>
              <a:ext uri="{FF2B5EF4-FFF2-40B4-BE49-F238E27FC236}">
                <a16:creationId xmlns:a16="http://schemas.microsoft.com/office/drawing/2014/main" id="{5E274F28-AAAA-6C40-956D-66793E19E709}"/>
              </a:ext>
            </a:extLst>
          </p:cNvPr>
          <p:cNvSpPr>
            <a:spLocks noGrp="1"/>
          </p:cNvSpPr>
          <p:nvPr>
            <p:ph type="sldNum" sz="quarter" idx="12"/>
          </p:nvPr>
        </p:nvSpPr>
        <p:spPr/>
        <p:txBody>
          <a:bodyPr/>
          <a:lstStyle/>
          <a:p>
            <a:fld id="{6D22F896-40B5-4ADD-8801-0D06FADFA095}" type="slidenum">
              <a:rPr lang="en-US" smtClean="0"/>
              <a:pPr/>
              <a:t>20</a:t>
            </a:fld>
            <a:endParaRPr lang="en-US" dirty="0"/>
          </a:p>
        </p:txBody>
      </p:sp>
      <p:graphicFrame>
        <p:nvGraphicFramePr>
          <p:cNvPr id="5" name="Tabela 4">
            <a:extLst>
              <a:ext uri="{FF2B5EF4-FFF2-40B4-BE49-F238E27FC236}">
                <a16:creationId xmlns:a16="http://schemas.microsoft.com/office/drawing/2014/main" id="{48E7C18E-ED94-1F4A-AC47-3103E3C1DB84}"/>
              </a:ext>
            </a:extLst>
          </p:cNvPr>
          <p:cNvGraphicFramePr>
            <a:graphicFrameLocks noGrp="1"/>
          </p:cNvGraphicFramePr>
          <p:nvPr>
            <p:extLst/>
          </p:nvPr>
        </p:nvGraphicFramePr>
        <p:xfrm>
          <a:off x="231933" y="4172117"/>
          <a:ext cx="11651673" cy="741680"/>
        </p:xfrm>
        <a:graphic>
          <a:graphicData uri="http://schemas.openxmlformats.org/drawingml/2006/table">
            <a:tbl>
              <a:tblPr firstCol="1" bandRow="1">
                <a:tableStyleId>{5C22544A-7EE6-4342-B048-85BDC9FD1C3A}</a:tableStyleId>
              </a:tblPr>
              <a:tblGrid>
                <a:gridCol w="1059243">
                  <a:extLst>
                    <a:ext uri="{9D8B030D-6E8A-4147-A177-3AD203B41FA5}">
                      <a16:colId xmlns:a16="http://schemas.microsoft.com/office/drawing/2014/main" val="4096036673"/>
                    </a:ext>
                  </a:extLst>
                </a:gridCol>
                <a:gridCol w="1059243">
                  <a:extLst>
                    <a:ext uri="{9D8B030D-6E8A-4147-A177-3AD203B41FA5}">
                      <a16:colId xmlns:a16="http://schemas.microsoft.com/office/drawing/2014/main" val="3187310952"/>
                    </a:ext>
                  </a:extLst>
                </a:gridCol>
                <a:gridCol w="1059243">
                  <a:extLst>
                    <a:ext uri="{9D8B030D-6E8A-4147-A177-3AD203B41FA5}">
                      <a16:colId xmlns:a16="http://schemas.microsoft.com/office/drawing/2014/main" val="4098519827"/>
                    </a:ext>
                  </a:extLst>
                </a:gridCol>
                <a:gridCol w="1059243">
                  <a:extLst>
                    <a:ext uri="{9D8B030D-6E8A-4147-A177-3AD203B41FA5}">
                      <a16:colId xmlns:a16="http://schemas.microsoft.com/office/drawing/2014/main" val="4176840084"/>
                    </a:ext>
                  </a:extLst>
                </a:gridCol>
                <a:gridCol w="1059243">
                  <a:extLst>
                    <a:ext uri="{9D8B030D-6E8A-4147-A177-3AD203B41FA5}">
                      <a16:colId xmlns:a16="http://schemas.microsoft.com/office/drawing/2014/main" val="2430682224"/>
                    </a:ext>
                  </a:extLst>
                </a:gridCol>
                <a:gridCol w="1059243">
                  <a:extLst>
                    <a:ext uri="{9D8B030D-6E8A-4147-A177-3AD203B41FA5}">
                      <a16:colId xmlns:a16="http://schemas.microsoft.com/office/drawing/2014/main" val="379697283"/>
                    </a:ext>
                  </a:extLst>
                </a:gridCol>
                <a:gridCol w="1059243">
                  <a:extLst>
                    <a:ext uri="{9D8B030D-6E8A-4147-A177-3AD203B41FA5}">
                      <a16:colId xmlns:a16="http://schemas.microsoft.com/office/drawing/2014/main" val="2431106763"/>
                    </a:ext>
                  </a:extLst>
                </a:gridCol>
                <a:gridCol w="1059243">
                  <a:extLst>
                    <a:ext uri="{9D8B030D-6E8A-4147-A177-3AD203B41FA5}">
                      <a16:colId xmlns:a16="http://schemas.microsoft.com/office/drawing/2014/main" val="4279074119"/>
                    </a:ext>
                  </a:extLst>
                </a:gridCol>
                <a:gridCol w="1059243">
                  <a:extLst>
                    <a:ext uri="{9D8B030D-6E8A-4147-A177-3AD203B41FA5}">
                      <a16:colId xmlns:a16="http://schemas.microsoft.com/office/drawing/2014/main" val="1697508506"/>
                    </a:ext>
                  </a:extLst>
                </a:gridCol>
                <a:gridCol w="1059243">
                  <a:extLst>
                    <a:ext uri="{9D8B030D-6E8A-4147-A177-3AD203B41FA5}">
                      <a16:colId xmlns:a16="http://schemas.microsoft.com/office/drawing/2014/main" val="4210804390"/>
                    </a:ext>
                  </a:extLst>
                </a:gridCol>
                <a:gridCol w="1059243">
                  <a:extLst>
                    <a:ext uri="{9D8B030D-6E8A-4147-A177-3AD203B41FA5}">
                      <a16:colId xmlns:a16="http://schemas.microsoft.com/office/drawing/2014/main" val="1714596523"/>
                    </a:ext>
                  </a:extLst>
                </a:gridCol>
              </a:tblGrid>
              <a:tr h="370840">
                <a:tc>
                  <a:txBody>
                    <a:bodyPr/>
                    <a:lstStyle/>
                    <a:p>
                      <a:pPr algn="l"/>
                      <a:r>
                        <a:rPr lang="pt-BR" dirty="0"/>
                        <a:t>Índice</a:t>
                      </a:r>
                    </a:p>
                  </a:txBody>
                  <a:tcPr/>
                </a:tc>
                <a:tc>
                  <a:txBody>
                    <a:bodyPr/>
                    <a:lstStyle/>
                    <a:p>
                      <a:pPr algn="ctr"/>
                      <a:r>
                        <a:rPr lang="pt-BR" dirty="0"/>
                        <a:t>0</a:t>
                      </a:r>
                    </a:p>
                  </a:txBody>
                  <a:tcPr/>
                </a:tc>
                <a:tc>
                  <a:txBody>
                    <a:bodyPr/>
                    <a:lstStyle/>
                    <a:p>
                      <a:pPr algn="ctr"/>
                      <a:r>
                        <a:rPr lang="pt-BR" dirty="0"/>
                        <a:t>1</a:t>
                      </a:r>
                    </a:p>
                  </a:txBody>
                  <a:tcPr/>
                </a:tc>
                <a:tc>
                  <a:txBody>
                    <a:bodyPr/>
                    <a:lstStyle/>
                    <a:p>
                      <a:pPr algn="ctr"/>
                      <a:r>
                        <a:rPr lang="pt-BR" dirty="0"/>
                        <a:t>2</a:t>
                      </a:r>
                    </a:p>
                  </a:txBody>
                  <a:tcPr/>
                </a:tc>
                <a:tc>
                  <a:txBody>
                    <a:bodyPr/>
                    <a:lstStyle/>
                    <a:p>
                      <a:pPr algn="ctr"/>
                      <a:r>
                        <a:rPr lang="pt-BR" dirty="0"/>
                        <a:t>3</a:t>
                      </a:r>
                    </a:p>
                  </a:txBody>
                  <a:tcPr/>
                </a:tc>
                <a:tc>
                  <a:txBody>
                    <a:bodyPr/>
                    <a:lstStyle/>
                    <a:p>
                      <a:pPr algn="ctr"/>
                      <a:r>
                        <a:rPr lang="pt-BR" dirty="0"/>
                        <a:t>4</a:t>
                      </a:r>
                    </a:p>
                  </a:txBody>
                  <a:tcPr/>
                </a:tc>
                <a:tc>
                  <a:txBody>
                    <a:bodyPr/>
                    <a:lstStyle/>
                    <a:p>
                      <a:pPr algn="ctr"/>
                      <a:r>
                        <a:rPr lang="pt-BR" dirty="0"/>
                        <a:t>5</a:t>
                      </a:r>
                    </a:p>
                  </a:txBody>
                  <a:tcPr/>
                </a:tc>
                <a:tc>
                  <a:txBody>
                    <a:bodyPr/>
                    <a:lstStyle/>
                    <a:p>
                      <a:pPr algn="ctr"/>
                      <a:r>
                        <a:rPr lang="pt-BR" dirty="0"/>
                        <a:t>6</a:t>
                      </a:r>
                    </a:p>
                  </a:txBody>
                  <a:tcPr/>
                </a:tc>
                <a:tc>
                  <a:txBody>
                    <a:bodyPr/>
                    <a:lstStyle/>
                    <a:p>
                      <a:pPr algn="ctr"/>
                      <a:r>
                        <a:rPr lang="pt-BR" dirty="0"/>
                        <a:t>7</a:t>
                      </a:r>
                    </a:p>
                  </a:txBody>
                  <a:tcPr/>
                </a:tc>
                <a:tc>
                  <a:txBody>
                    <a:bodyPr/>
                    <a:lstStyle/>
                    <a:p>
                      <a:pPr algn="ctr"/>
                      <a:r>
                        <a:rPr lang="pt-BR" dirty="0"/>
                        <a:t>8</a:t>
                      </a:r>
                    </a:p>
                  </a:txBody>
                  <a:tcPr/>
                </a:tc>
                <a:tc>
                  <a:txBody>
                    <a:bodyPr/>
                    <a:lstStyle/>
                    <a:p>
                      <a:pPr algn="ctr"/>
                      <a:r>
                        <a:rPr lang="pt-BR" dirty="0"/>
                        <a:t>9</a:t>
                      </a:r>
                    </a:p>
                  </a:txBody>
                  <a:tcPr/>
                </a:tc>
                <a:extLst>
                  <a:ext uri="{0D108BD9-81ED-4DB2-BD59-A6C34878D82A}">
                    <a16:rowId xmlns:a16="http://schemas.microsoft.com/office/drawing/2014/main" val="1325779001"/>
                  </a:ext>
                </a:extLst>
              </a:tr>
              <a:tr h="370840">
                <a:tc>
                  <a:txBody>
                    <a:bodyPr/>
                    <a:lstStyle/>
                    <a:p>
                      <a:pPr algn="l"/>
                      <a:r>
                        <a:rPr lang="pt-BR" dirty="0"/>
                        <a:t>Número</a:t>
                      </a:r>
                    </a:p>
                  </a:txBody>
                  <a:tcPr/>
                </a:tc>
                <a:tc>
                  <a:txBody>
                    <a:bodyPr/>
                    <a:lstStyle/>
                    <a:p>
                      <a:pPr algn="ctr"/>
                      <a:r>
                        <a:rPr lang="pt-BR" dirty="0"/>
                        <a:t>13</a:t>
                      </a:r>
                    </a:p>
                  </a:txBody>
                  <a:tcPr/>
                </a:tc>
                <a:tc>
                  <a:txBody>
                    <a:bodyPr/>
                    <a:lstStyle/>
                    <a:p>
                      <a:pPr algn="ctr"/>
                      <a:r>
                        <a:rPr lang="pt-BR" dirty="0"/>
                        <a:t>35</a:t>
                      </a:r>
                    </a:p>
                  </a:txBody>
                  <a:tcPr/>
                </a:tc>
                <a:tc>
                  <a:txBody>
                    <a:bodyPr/>
                    <a:lstStyle/>
                    <a:p>
                      <a:pPr algn="ctr"/>
                      <a:r>
                        <a:rPr lang="pt-BR" dirty="0"/>
                        <a:t>84</a:t>
                      </a:r>
                    </a:p>
                  </a:txBody>
                  <a:tcPr/>
                </a:tc>
                <a:tc>
                  <a:txBody>
                    <a:bodyPr/>
                    <a:lstStyle/>
                    <a:p>
                      <a:pPr algn="ctr"/>
                      <a:r>
                        <a:rPr lang="pt-BR" dirty="0"/>
                        <a:t>55</a:t>
                      </a:r>
                    </a:p>
                  </a:txBody>
                  <a:tcPr/>
                </a:tc>
                <a:tc>
                  <a:txBody>
                    <a:bodyPr/>
                    <a:lstStyle/>
                    <a:p>
                      <a:pPr algn="ctr"/>
                      <a:r>
                        <a:rPr lang="pt-BR" dirty="0"/>
                        <a:t>49</a:t>
                      </a:r>
                    </a:p>
                  </a:txBody>
                  <a:tcPr/>
                </a:tc>
                <a:tc>
                  <a:txBody>
                    <a:bodyPr/>
                    <a:lstStyle/>
                    <a:p>
                      <a:pPr algn="ctr"/>
                      <a:r>
                        <a:rPr lang="pt-BR" dirty="0"/>
                        <a:t>91</a:t>
                      </a:r>
                    </a:p>
                  </a:txBody>
                  <a:tcPr/>
                </a:tc>
                <a:tc>
                  <a:txBody>
                    <a:bodyPr/>
                    <a:lstStyle/>
                    <a:p>
                      <a:pPr algn="ctr"/>
                      <a:r>
                        <a:rPr lang="pt-BR" dirty="0"/>
                        <a:t>31</a:t>
                      </a:r>
                    </a:p>
                  </a:txBody>
                  <a:tcPr/>
                </a:tc>
                <a:tc>
                  <a:txBody>
                    <a:bodyPr/>
                    <a:lstStyle/>
                    <a:p>
                      <a:pPr algn="ctr"/>
                      <a:r>
                        <a:rPr lang="pt-BR" dirty="0"/>
                        <a:t>45</a:t>
                      </a:r>
                    </a:p>
                  </a:txBody>
                  <a:tcPr/>
                </a:tc>
                <a:tc>
                  <a:txBody>
                    <a:bodyPr/>
                    <a:lstStyle/>
                    <a:p>
                      <a:pPr algn="ctr"/>
                      <a:r>
                        <a:rPr lang="pt-BR" dirty="0"/>
                        <a:t>20</a:t>
                      </a:r>
                    </a:p>
                  </a:txBody>
                  <a:tcPr/>
                </a:tc>
                <a:tc>
                  <a:txBody>
                    <a:bodyPr/>
                    <a:lstStyle/>
                    <a:p>
                      <a:pPr algn="ctr"/>
                      <a:r>
                        <a:rPr lang="pt-BR" dirty="0"/>
                        <a:t>01</a:t>
                      </a:r>
                    </a:p>
                  </a:txBody>
                  <a:tcPr/>
                </a:tc>
                <a:extLst>
                  <a:ext uri="{0D108BD9-81ED-4DB2-BD59-A6C34878D82A}">
                    <a16:rowId xmlns:a16="http://schemas.microsoft.com/office/drawing/2014/main" val="2007567438"/>
                  </a:ext>
                </a:extLst>
              </a:tr>
            </a:tbl>
          </a:graphicData>
        </a:graphic>
      </p:graphicFrame>
    </p:spTree>
    <p:extLst>
      <p:ext uri="{BB962C8B-B14F-4D97-AF65-F5344CB8AC3E}">
        <p14:creationId xmlns:p14="http://schemas.microsoft.com/office/powerpoint/2010/main" val="203354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27" name="Rectangle 14">
            <a:extLst>
              <a:ext uri="{FF2B5EF4-FFF2-40B4-BE49-F238E27FC236}">
                <a16:creationId xmlns:a16="http://schemas.microsoft.com/office/drawing/2014/main" id="{6764E3F6-59F1-44FF-9EF2-8EF0BCA30B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16">
            <a:extLst>
              <a:ext uri="{FF2B5EF4-FFF2-40B4-BE49-F238E27FC236}">
                <a16:creationId xmlns:a16="http://schemas.microsoft.com/office/drawing/2014/main" id="{8DF1CE84-BC06-4E42-A5D4-7B92E327FD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9" name="Rectangle 18">
            <a:extLst>
              <a:ext uri="{FF2B5EF4-FFF2-40B4-BE49-F238E27FC236}">
                <a16:creationId xmlns:a16="http://schemas.microsoft.com/office/drawing/2014/main" id="{0743C7B8-BD05-4C16-9FC9-6B5C5BA3A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0">
            <a:extLst>
              <a:ext uri="{FF2B5EF4-FFF2-40B4-BE49-F238E27FC236}">
                <a16:creationId xmlns:a16="http://schemas.microsoft.com/office/drawing/2014/main" id="{E6B9B529-EAD6-442A-92A1-6A496B932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87603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2F67E000-D6F1-944B-BBF0-0733BC673FE2}"/>
              </a:ext>
            </a:extLst>
          </p:cNvPr>
          <p:cNvSpPr>
            <a:spLocks noGrp="1"/>
          </p:cNvSpPr>
          <p:nvPr>
            <p:ph type="title"/>
          </p:nvPr>
        </p:nvSpPr>
        <p:spPr>
          <a:xfrm>
            <a:off x="680321" y="753228"/>
            <a:ext cx="7087552" cy="1080938"/>
          </a:xfrm>
        </p:spPr>
        <p:txBody>
          <a:bodyPr>
            <a:normAutofit/>
          </a:bodyPr>
          <a:lstStyle/>
          <a:p>
            <a:r>
              <a:rPr lang="pt-BR" dirty="0"/>
              <a:t>Uma Solução</a:t>
            </a:r>
          </a:p>
        </p:txBody>
      </p:sp>
      <p:pic>
        <p:nvPicPr>
          <p:cNvPr id="31" name="Picture 22">
            <a:extLst>
              <a:ext uri="{FF2B5EF4-FFF2-40B4-BE49-F238E27FC236}">
                <a16:creationId xmlns:a16="http://schemas.microsoft.com/office/drawing/2014/main" id="{C0419FA5-A1B5-487F-92D4-03983819F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92A7AC6-9BC0-7644-AFFF-E2AB8A015D60}"/>
                  </a:ext>
                </a:extLst>
              </p:cNvPr>
              <p:cNvSpPr>
                <a:spLocks noGrp="1"/>
              </p:cNvSpPr>
              <p:nvPr>
                <p:ph idx="1"/>
              </p:nvPr>
            </p:nvSpPr>
            <p:spPr>
              <a:xfrm>
                <a:off x="680321" y="2336873"/>
                <a:ext cx="6423211" cy="3599316"/>
              </a:xfrm>
            </p:spPr>
            <p:txBody>
              <a:bodyPr>
                <a:normAutofit/>
              </a:bodyPr>
              <a:lstStyle/>
              <a:p>
                <a:r>
                  <a:rPr lang="pt-BR" sz="2000"/>
                  <a:t>Dada uma lista </a:t>
                </a:r>
                <a14:m>
                  <m:oMath xmlns:m="http://schemas.openxmlformats.org/officeDocument/2006/math">
                    <m:r>
                      <a:rPr lang="pt-BR" sz="2000" i="1">
                        <a:latin typeface="Cambria Math" panose="02040503050406030204" pitchFamily="18" charset="0"/>
                      </a:rPr>
                      <m:t>𝐿</m:t>
                    </m:r>
                  </m:oMath>
                </a14:m>
                <a:r>
                  <a:rPr lang="pt-BR" sz="2000"/>
                  <a:t> de N elementos com valores entre </a:t>
                </a:r>
                <a14:m>
                  <m:oMath xmlns:m="http://schemas.openxmlformats.org/officeDocument/2006/math">
                    <m:r>
                      <a:rPr lang="pt-BR" sz="2000" i="1">
                        <a:latin typeface="Cambria Math" panose="02040503050406030204" pitchFamily="18" charset="0"/>
                      </a:rPr>
                      <m:t>𝐿</m:t>
                    </m:r>
                    <m:r>
                      <a:rPr lang="pt-BR" sz="2000" i="1" baseline="-25000">
                        <a:latin typeface="Cambria Math" panose="02040503050406030204" pitchFamily="18" charset="0"/>
                      </a:rPr>
                      <m:t>0</m:t>
                    </m:r>
                  </m:oMath>
                </a14:m>
                <a:r>
                  <a:rPr lang="pt-BR" sz="2000"/>
                  <a:t> até </a:t>
                </a:r>
                <a14:m>
                  <m:oMath xmlns:m="http://schemas.openxmlformats.org/officeDocument/2006/math">
                    <m:sSub>
                      <m:sSubPr>
                        <m:ctrlPr>
                          <a:rPr lang="pt-BR" sz="2000" i="1">
                            <a:latin typeface="Cambria Math" panose="02040503050406030204" pitchFamily="18" charset="0"/>
                          </a:rPr>
                        </m:ctrlPr>
                      </m:sSubPr>
                      <m:e>
                        <m:r>
                          <a:rPr lang="en-US" sz="2000" b="0" i="1">
                            <a:latin typeface="Cambria Math" panose="02040503050406030204" pitchFamily="18" charset="0"/>
                          </a:rPr>
                          <m:t>𝐿</m:t>
                        </m:r>
                      </m:e>
                      <m:sub>
                        <m:r>
                          <a:rPr lang="en-US" sz="2000" b="0" i="1">
                            <a:latin typeface="Cambria Math" panose="02040503050406030204" pitchFamily="18" charset="0"/>
                          </a:rPr>
                          <m:t>𝑛</m:t>
                        </m:r>
                        <m:r>
                          <a:rPr lang="en-US" sz="2000" b="0" i="1">
                            <a:latin typeface="Cambria Math" panose="02040503050406030204" pitchFamily="18" charset="0"/>
                          </a:rPr>
                          <m:t>−1</m:t>
                        </m:r>
                      </m:sub>
                    </m:sSub>
                  </m:oMath>
                </a14:m>
                <a:r>
                  <a:rPr lang="pt-BR" sz="2000" baseline="-25000"/>
                  <a:t> </a:t>
                </a:r>
                <a:r>
                  <a:rPr lang="pt-BR" sz="2000"/>
                  <a:t>e um valor a ser encontrado V.</a:t>
                </a:r>
              </a:p>
              <a:p>
                <a:pPr marL="914400" lvl="1" indent="-457200">
                  <a:buFont typeface="+mj-lt"/>
                  <a:buAutoNum type="arabicPeriod"/>
                </a:pPr>
                <a:r>
                  <a:rPr lang="pt-BR" dirty="0"/>
                  <a:t>Definir </a:t>
                </a:r>
                <a14:m>
                  <m:oMath xmlns:m="http://schemas.openxmlformats.org/officeDocument/2006/math">
                    <m:r>
                      <a:rPr lang="pt-BR" i="1" dirty="0" smtClean="0">
                        <a:latin typeface="Cambria Math" panose="02040503050406030204" pitchFamily="18" charset="0"/>
                      </a:rPr>
                      <m:t>𝑖</m:t>
                    </m:r>
                    <m:r>
                      <a:rPr lang="pt-BR" i="1" dirty="0" smtClean="0">
                        <a:latin typeface="Cambria Math" panose="02040503050406030204" pitchFamily="18" charset="0"/>
                      </a:rPr>
                      <m:t> </m:t>
                    </m:r>
                  </m:oMath>
                </a14:m>
                <a:r>
                  <a:rPr lang="pt-BR" i="1" dirty="0"/>
                  <a:t>= 0</a:t>
                </a:r>
              </a:p>
              <a:p>
                <a:pPr marL="914400" lvl="1" indent="-457200">
                  <a:buFont typeface="+mj-lt"/>
                  <a:buAutoNum type="arabicPeriod"/>
                </a:pPr>
                <a:r>
                  <a:rPr lang="pt-BR" dirty="0"/>
                  <a:t>Se </a:t>
                </a:r>
                <a14:m>
                  <m:oMath xmlns:m="http://schemas.openxmlformats.org/officeDocument/2006/math">
                    <m:r>
                      <a:rPr lang="pt-BR" i="1" dirty="0" smtClean="0">
                        <a:latin typeface="Cambria Math" panose="02040503050406030204" pitchFamily="18" charset="0"/>
                      </a:rPr>
                      <m:t>𝐿</m:t>
                    </m:r>
                    <m:r>
                      <a:rPr lang="pt-BR" i="1" baseline="-25000" dirty="0" smtClean="0">
                        <a:latin typeface="Cambria Math" panose="02040503050406030204" pitchFamily="18" charset="0"/>
                      </a:rPr>
                      <m:t>𝑖</m:t>
                    </m:r>
                    <m:r>
                      <a:rPr lang="pt-BR" i="1" dirty="0" smtClean="0">
                        <a:latin typeface="Cambria Math" panose="02040503050406030204" pitchFamily="18" charset="0"/>
                      </a:rPr>
                      <m:t> = </m:t>
                    </m:r>
                    <m:r>
                      <a:rPr lang="pt-BR" i="1" dirty="0" smtClean="0">
                        <a:latin typeface="Cambria Math" panose="02040503050406030204" pitchFamily="18" charset="0"/>
                      </a:rPr>
                      <m:t>𝑉</m:t>
                    </m:r>
                  </m:oMath>
                </a14:m>
                <a:endParaRPr lang="pt-BR" dirty="0"/>
              </a:p>
              <a:p>
                <a:pPr lvl="2"/>
                <a:r>
                  <a:rPr lang="pt-BR" sz="2000"/>
                  <a:t>A busca se encerra aqui.</a:t>
                </a:r>
              </a:p>
              <a:p>
                <a:pPr marL="800100" lvl="1" indent="-342900">
                  <a:buFont typeface="+mj-lt"/>
                  <a:buAutoNum type="arabicPeriod"/>
                </a:pPr>
                <a:r>
                  <a:rPr lang="pt-BR"/>
                  <a:t>Senão </a:t>
                </a:r>
                <a:r>
                  <a:rPr lang="pt-BR" dirty="0"/>
                  <a:t>incremente </a:t>
                </a:r>
                <a14:m>
                  <m:oMath xmlns:m="http://schemas.openxmlformats.org/officeDocument/2006/math">
                    <m:r>
                      <a:rPr lang="pt-BR" i="1" dirty="0" smtClean="0">
                        <a:latin typeface="Cambria Math" panose="02040503050406030204" pitchFamily="18" charset="0"/>
                      </a:rPr>
                      <m:t>𝑖</m:t>
                    </m:r>
                  </m:oMath>
                </a14:m>
                <a:r>
                  <a:rPr lang="pt-BR" dirty="0"/>
                  <a:t> em 1 </a:t>
                </a:r>
                <a14:m>
                  <m:oMath xmlns:m="http://schemas.openxmlformats.org/officeDocument/2006/math">
                    <m:r>
                      <a:rPr lang="pt-BR" i="1">
                        <a:latin typeface="Cambria Math" panose="02040503050406030204" pitchFamily="18" charset="0"/>
                      </a:rPr>
                      <m:t>(</m:t>
                    </m:r>
                    <m:r>
                      <a:rPr lang="pt-BR" i="1">
                        <a:latin typeface="Cambria Math" panose="02040503050406030204" pitchFamily="18" charset="0"/>
                      </a:rPr>
                      <m:t>𝑖</m:t>
                    </m:r>
                    <m:r>
                      <a:rPr lang="en-US" b="0" i="1">
                        <a:latin typeface="Cambria Math" panose="02040503050406030204" pitchFamily="18" charset="0"/>
                      </a:rPr>
                      <m:t> </m:t>
                    </m:r>
                    <m:box>
                      <m:boxPr>
                        <m:ctrlPr>
                          <a:rPr lang="en-US" b="0" i="1">
                            <a:latin typeface="Cambria Math" panose="02040503050406030204" pitchFamily="18" charset="0"/>
                          </a:rPr>
                        </m:ctrlPr>
                      </m:boxPr>
                      <m:e>
                        <m:r>
                          <a:rPr lang="en-US" b="0" i="1">
                            <a:latin typeface="Cambria Math" panose="02040503050406030204" pitchFamily="18" charset="0"/>
                          </a:rPr>
                          <m:t>≔</m:t>
                        </m:r>
                      </m:e>
                    </m:box>
                    <m:r>
                      <a:rPr lang="pt-BR" i="1">
                        <a:latin typeface="Cambria Math" panose="02040503050406030204" pitchFamily="18" charset="0"/>
                      </a:rPr>
                      <m:t> </m:t>
                    </m:r>
                    <m:r>
                      <a:rPr lang="pt-BR" i="1">
                        <a:latin typeface="Cambria Math" panose="02040503050406030204" pitchFamily="18" charset="0"/>
                      </a:rPr>
                      <m:t>𝑖</m:t>
                    </m:r>
                    <m:r>
                      <a:rPr lang="pt-BR" i="1">
                        <a:latin typeface="Cambria Math" panose="02040503050406030204" pitchFamily="18" charset="0"/>
                      </a:rPr>
                      <m:t> + 1 )</m:t>
                    </m:r>
                  </m:oMath>
                </a14:m>
                <a:endParaRPr lang="pt-BR" dirty="0"/>
              </a:p>
            </p:txBody>
          </p:sp>
        </mc:Choice>
        <mc:Fallback xmlns="">
          <p:sp>
            <p:nvSpPr>
              <p:cNvPr id="3" name="Espaço Reservado para Conteúdo 2">
                <a:extLst>
                  <a:ext uri="{FF2B5EF4-FFF2-40B4-BE49-F238E27FC236}">
                    <a16:creationId xmlns:a16="http://schemas.microsoft.com/office/drawing/2014/main" id="{692A7AC6-9BC0-7644-AFFF-E2AB8A015D60}"/>
                  </a:ext>
                </a:extLst>
              </p:cNvPr>
              <p:cNvSpPr>
                <a:spLocks noGrp="1" noRot="1" noChangeAspect="1" noMove="1" noResize="1" noEditPoints="1" noAdjustHandles="1" noChangeArrowheads="1" noChangeShapeType="1" noTextEdit="1"/>
              </p:cNvSpPr>
              <p:nvPr>
                <p:ph idx="1"/>
              </p:nvPr>
            </p:nvSpPr>
            <p:spPr>
              <a:xfrm>
                <a:off x="680321" y="2336873"/>
                <a:ext cx="6423211" cy="3599316"/>
              </a:xfrm>
              <a:blipFill>
                <a:blip r:embed="rId4"/>
                <a:stretch>
                  <a:fillRect l="-791" t="-1408"/>
                </a:stretch>
              </a:blipFill>
            </p:spPr>
            <p:txBody>
              <a:bodyPr/>
              <a:lstStyle/>
              <a:p>
                <a:r>
                  <a:rPr lang="pt-BR">
                    <a:noFill/>
                  </a:rPr>
                  <a:t> </a:t>
                </a:r>
              </a:p>
            </p:txBody>
          </p:sp>
        </mc:Fallback>
      </mc:AlternateContent>
      <p:pic>
        <p:nvPicPr>
          <p:cNvPr id="10" name="Imagem 9">
            <a:extLst>
              <a:ext uri="{FF2B5EF4-FFF2-40B4-BE49-F238E27FC236}">
                <a16:creationId xmlns:a16="http://schemas.microsoft.com/office/drawing/2014/main" id="{EE1B96A7-DDE0-C348-B5E8-CD1A3756887D}"/>
              </a:ext>
            </a:extLst>
          </p:cNvPr>
          <p:cNvPicPr>
            <a:picLocks noChangeAspect="1"/>
          </p:cNvPicPr>
          <p:nvPr/>
        </p:nvPicPr>
        <p:blipFill>
          <a:blip r:embed="rId5"/>
          <a:stretch>
            <a:fillRect/>
          </a:stretch>
        </p:blipFill>
        <p:spPr>
          <a:xfrm>
            <a:off x="7719141" y="2766487"/>
            <a:ext cx="4309709" cy="1771113"/>
          </a:xfrm>
          <a:prstGeom prst="rect">
            <a:avLst/>
          </a:prstGeom>
          <a:ln>
            <a:noFill/>
          </a:ln>
          <a:effectLst>
            <a:outerShdw blurRad="76200" dist="63500" dir="5040000" algn="tl" rotWithShape="0">
              <a:srgbClr val="000000">
                <a:alpha val="41000"/>
              </a:srgbClr>
            </a:outerShdw>
          </a:effectLst>
        </p:spPr>
      </p:pic>
      <p:sp>
        <p:nvSpPr>
          <p:cNvPr id="4" name="Espaço Reservado para Número de Slide 3">
            <a:extLst>
              <a:ext uri="{FF2B5EF4-FFF2-40B4-BE49-F238E27FC236}">
                <a16:creationId xmlns:a16="http://schemas.microsoft.com/office/drawing/2014/main" id="{C4939C04-770B-AB4A-A6B4-3463DE0E304E}"/>
              </a:ext>
            </a:extLst>
          </p:cNvPr>
          <p:cNvSpPr>
            <a:spLocks noGrp="1"/>
          </p:cNvSpPr>
          <p:nvPr>
            <p:ph type="sldNum" sz="quarter" idx="12"/>
          </p:nvPr>
        </p:nvSpPr>
        <p:spPr>
          <a:xfrm>
            <a:off x="10900372" y="6310314"/>
            <a:ext cx="914400" cy="365122"/>
          </a:xfrm>
        </p:spPr>
        <p:txBody>
          <a:bodyPr>
            <a:normAutofit/>
          </a:bodyPr>
          <a:lstStyle/>
          <a:p>
            <a:pPr>
              <a:spcAft>
                <a:spcPts val="600"/>
              </a:spcAft>
            </a:pPr>
            <a:fld id="{6D22F896-40B5-4ADD-8801-0D06FADFA095}" type="slidenum">
              <a:rPr lang="en-US" sz="1050">
                <a:solidFill>
                  <a:prstClr val="white">
                    <a:tint val="75000"/>
                  </a:prstClr>
                </a:solidFill>
              </a:rPr>
              <a:pPr>
                <a:spcAft>
                  <a:spcPts val="600"/>
                </a:spcAft>
              </a:pPr>
              <a:t>21</a:t>
            </a:fld>
            <a:endParaRPr lang="en-US" sz="1050">
              <a:solidFill>
                <a:prstClr val="white">
                  <a:tint val="75000"/>
                </a:prstClr>
              </a:solidFill>
            </a:endParaRPr>
          </a:p>
        </p:txBody>
      </p:sp>
    </p:spTree>
    <p:extLst>
      <p:ext uri="{BB962C8B-B14F-4D97-AF65-F5344CB8AC3E}">
        <p14:creationId xmlns:p14="http://schemas.microsoft.com/office/powerpoint/2010/main" val="10333875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764E3F6-59F1-44FF-9EF2-8EF0BCA30B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DF1CE84-BC06-4E42-A5D4-7B92E327FD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4" name="Rectangle 13">
            <a:extLst>
              <a:ext uri="{FF2B5EF4-FFF2-40B4-BE49-F238E27FC236}">
                <a16:creationId xmlns:a16="http://schemas.microsoft.com/office/drawing/2014/main" id="{0743C7B8-BD05-4C16-9FC9-6B5C5BA3A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6B9B529-EAD6-442A-92A1-6A496B932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87603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FD54F083-E86D-F340-943B-E25B9C8E7044}"/>
              </a:ext>
            </a:extLst>
          </p:cNvPr>
          <p:cNvSpPr>
            <a:spLocks noGrp="1"/>
          </p:cNvSpPr>
          <p:nvPr>
            <p:ph type="title"/>
          </p:nvPr>
        </p:nvSpPr>
        <p:spPr>
          <a:xfrm>
            <a:off x="680321" y="753228"/>
            <a:ext cx="7087552" cy="1080938"/>
          </a:xfrm>
        </p:spPr>
        <p:txBody>
          <a:bodyPr>
            <a:normAutofit/>
          </a:bodyPr>
          <a:lstStyle/>
          <a:p>
            <a:r>
              <a:rPr lang="pt-BR" dirty="0"/>
              <a:t>Revisitando o Problema da Busca</a:t>
            </a:r>
          </a:p>
        </p:txBody>
      </p:sp>
      <p:pic>
        <p:nvPicPr>
          <p:cNvPr id="18" name="Picture 17">
            <a:extLst>
              <a:ext uri="{FF2B5EF4-FFF2-40B4-BE49-F238E27FC236}">
                <a16:creationId xmlns:a16="http://schemas.microsoft.com/office/drawing/2014/main" id="{C0419FA5-A1B5-487F-92D4-03983819F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p:sp>
        <p:nvSpPr>
          <p:cNvPr id="3" name="Espaço Reservado para Conteúdo 2">
            <a:extLst>
              <a:ext uri="{FF2B5EF4-FFF2-40B4-BE49-F238E27FC236}">
                <a16:creationId xmlns:a16="http://schemas.microsoft.com/office/drawing/2014/main" id="{46A210F6-7678-6B42-8554-75120ADAE072}"/>
              </a:ext>
            </a:extLst>
          </p:cNvPr>
          <p:cNvSpPr>
            <a:spLocks noGrp="1"/>
          </p:cNvSpPr>
          <p:nvPr>
            <p:ph idx="1"/>
          </p:nvPr>
        </p:nvSpPr>
        <p:spPr>
          <a:xfrm>
            <a:off x="680321" y="2336873"/>
            <a:ext cx="6423211" cy="3599316"/>
          </a:xfrm>
        </p:spPr>
        <p:txBody>
          <a:bodyPr>
            <a:normAutofit/>
          </a:bodyPr>
          <a:lstStyle/>
          <a:p>
            <a:r>
              <a:rPr lang="pt-BR" sz="2800" dirty="0"/>
              <a:t>Identifique:</a:t>
            </a:r>
          </a:p>
          <a:p>
            <a:pPr lvl="1"/>
            <a:r>
              <a:rPr lang="pt-BR" sz="2400" dirty="0"/>
              <a:t>Variáveis e seus tipos</a:t>
            </a:r>
          </a:p>
          <a:p>
            <a:pPr lvl="1"/>
            <a:r>
              <a:rPr lang="pt-BR" sz="2400" dirty="0"/>
              <a:t>Expressões Relacionais e Aritméticas</a:t>
            </a:r>
          </a:p>
          <a:p>
            <a:pPr lvl="1"/>
            <a:r>
              <a:rPr lang="pt-BR" sz="2400" dirty="0"/>
              <a:t>Condições</a:t>
            </a:r>
          </a:p>
          <a:p>
            <a:pPr lvl="1"/>
            <a:r>
              <a:rPr lang="pt-BR" sz="2400" dirty="0"/>
              <a:t>Repetições (e sua Condição de Parada)</a:t>
            </a:r>
          </a:p>
        </p:txBody>
      </p:sp>
      <p:pic>
        <p:nvPicPr>
          <p:cNvPr id="5" name="Imagem 4">
            <a:extLst>
              <a:ext uri="{FF2B5EF4-FFF2-40B4-BE49-F238E27FC236}">
                <a16:creationId xmlns:a16="http://schemas.microsoft.com/office/drawing/2014/main" id="{6C878E75-3C37-7F47-97B6-4609339946A0}"/>
              </a:ext>
            </a:extLst>
          </p:cNvPr>
          <p:cNvPicPr>
            <a:picLocks noChangeAspect="1"/>
          </p:cNvPicPr>
          <p:nvPr/>
        </p:nvPicPr>
        <p:blipFill>
          <a:blip r:embed="rId4"/>
          <a:stretch>
            <a:fillRect/>
          </a:stretch>
        </p:blipFill>
        <p:spPr>
          <a:xfrm>
            <a:off x="7772713" y="2847620"/>
            <a:ext cx="4202566" cy="1727081"/>
          </a:xfrm>
          <a:prstGeom prst="rect">
            <a:avLst/>
          </a:prstGeom>
          <a:ln>
            <a:noFill/>
          </a:ln>
          <a:effectLst>
            <a:outerShdw blurRad="76200" dist="63500" dir="5040000" algn="tl" rotWithShape="0">
              <a:srgbClr val="000000">
                <a:alpha val="41000"/>
              </a:srgbClr>
            </a:outerShdw>
          </a:effectLst>
        </p:spPr>
      </p:pic>
      <p:sp>
        <p:nvSpPr>
          <p:cNvPr id="4" name="Espaço Reservado para Número de Slide 3">
            <a:extLst>
              <a:ext uri="{FF2B5EF4-FFF2-40B4-BE49-F238E27FC236}">
                <a16:creationId xmlns:a16="http://schemas.microsoft.com/office/drawing/2014/main" id="{51A7E58F-DFD1-FD45-A836-864FCD750968}"/>
              </a:ext>
            </a:extLst>
          </p:cNvPr>
          <p:cNvSpPr>
            <a:spLocks noGrp="1"/>
          </p:cNvSpPr>
          <p:nvPr>
            <p:ph type="sldNum" sz="quarter" idx="12"/>
          </p:nvPr>
        </p:nvSpPr>
        <p:spPr>
          <a:xfrm>
            <a:off x="10900372" y="6310314"/>
            <a:ext cx="914400" cy="365122"/>
          </a:xfrm>
        </p:spPr>
        <p:txBody>
          <a:bodyPr>
            <a:normAutofit/>
          </a:bodyPr>
          <a:lstStyle/>
          <a:p>
            <a:pPr>
              <a:spcAft>
                <a:spcPts val="600"/>
              </a:spcAft>
            </a:pPr>
            <a:fld id="{6D22F896-40B5-4ADD-8801-0D06FADFA095}" type="slidenum">
              <a:rPr lang="en-US" sz="1050">
                <a:solidFill>
                  <a:prstClr val="white">
                    <a:tint val="75000"/>
                  </a:prstClr>
                </a:solidFill>
              </a:rPr>
              <a:pPr>
                <a:spcAft>
                  <a:spcPts val="600"/>
                </a:spcAft>
              </a:pPr>
              <a:t>22</a:t>
            </a:fld>
            <a:endParaRPr lang="en-US" sz="1050">
              <a:solidFill>
                <a:prstClr val="white">
                  <a:tint val="75000"/>
                </a:prstClr>
              </a:solidFill>
            </a:endParaRPr>
          </a:p>
        </p:txBody>
      </p:sp>
    </p:spTree>
    <p:extLst>
      <p:ext uri="{BB962C8B-B14F-4D97-AF65-F5344CB8AC3E}">
        <p14:creationId xmlns:p14="http://schemas.microsoft.com/office/powerpoint/2010/main" val="909044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F4BCEF-7934-664C-B5FC-9DA8BE253927}"/>
              </a:ext>
            </a:extLst>
          </p:cNvPr>
          <p:cNvSpPr>
            <a:spLocks noGrp="1"/>
          </p:cNvSpPr>
          <p:nvPr>
            <p:ph type="title"/>
          </p:nvPr>
        </p:nvSpPr>
        <p:spPr/>
        <p:txBody>
          <a:bodyPr/>
          <a:lstStyle/>
          <a:p>
            <a:r>
              <a:rPr lang="pt-BR" dirty="0"/>
              <a:t>Algoritmos e Linguagens de Programação</a:t>
            </a:r>
          </a:p>
        </p:txBody>
      </p:sp>
      <p:sp>
        <p:nvSpPr>
          <p:cNvPr id="5" name="Espaço Reservado para Texto 4">
            <a:extLst>
              <a:ext uri="{FF2B5EF4-FFF2-40B4-BE49-F238E27FC236}">
                <a16:creationId xmlns:a16="http://schemas.microsoft.com/office/drawing/2014/main" id="{F8E146D2-05B5-E246-8582-A6DAC3B3BA23}"/>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44B918B6-983A-E941-88B5-03AE15AABD7E}"/>
              </a:ext>
            </a:extLst>
          </p:cNvPr>
          <p:cNvSpPr>
            <a:spLocks noGrp="1"/>
          </p:cNvSpPr>
          <p:nvPr>
            <p:ph type="sldNum" sz="quarter" idx="12"/>
          </p:nvPr>
        </p:nvSpPr>
        <p:spPr/>
        <p:txBody>
          <a:bodyPr/>
          <a:lstStyle/>
          <a:p>
            <a:fld id="{6D22F896-40B5-4ADD-8801-0D06FADFA095}" type="slidenum">
              <a:rPr lang="en-US" smtClean="0"/>
              <a:pPr/>
              <a:t>23</a:t>
            </a:fld>
            <a:endParaRPr lang="en-US" dirty="0"/>
          </a:p>
        </p:txBody>
      </p:sp>
    </p:spTree>
    <p:extLst>
      <p:ext uri="{BB962C8B-B14F-4D97-AF65-F5344CB8AC3E}">
        <p14:creationId xmlns:p14="http://schemas.microsoft.com/office/powerpoint/2010/main" val="12874091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200F0944-78B3-B44C-84F7-89CCFD96FBDF}"/>
              </a:ext>
            </a:extLst>
          </p:cNvPr>
          <p:cNvSpPr>
            <a:spLocks noGrp="1"/>
          </p:cNvSpPr>
          <p:nvPr>
            <p:ph type="title"/>
          </p:nvPr>
        </p:nvSpPr>
        <p:spPr/>
        <p:txBody>
          <a:bodyPr/>
          <a:lstStyle/>
          <a:p>
            <a:r>
              <a:rPr lang="pt-BR" dirty="0"/>
              <a:t>Algoritmos</a:t>
            </a:r>
          </a:p>
        </p:txBody>
      </p:sp>
      <p:sp>
        <p:nvSpPr>
          <p:cNvPr id="6" name="Espaço Reservado para Conteúdo 5">
            <a:extLst>
              <a:ext uri="{FF2B5EF4-FFF2-40B4-BE49-F238E27FC236}">
                <a16:creationId xmlns:a16="http://schemas.microsoft.com/office/drawing/2014/main" id="{EC01E251-CE21-3346-8B69-495167E61816}"/>
              </a:ext>
            </a:extLst>
          </p:cNvPr>
          <p:cNvSpPr>
            <a:spLocks noGrp="1"/>
          </p:cNvSpPr>
          <p:nvPr>
            <p:ph idx="1"/>
          </p:nvPr>
        </p:nvSpPr>
        <p:spPr/>
        <p:txBody>
          <a:bodyPr/>
          <a:lstStyle/>
          <a:p>
            <a:r>
              <a:rPr lang="pt-BR" dirty="0"/>
              <a:t>Vimos que um algoritmo é uma série de passos, corretos e eficientes para resolver um problema dado estímulos (dados de entrada).</a:t>
            </a:r>
          </a:p>
          <a:p>
            <a:endParaRPr lang="pt-BR" dirty="0"/>
          </a:p>
          <a:p>
            <a:r>
              <a:rPr lang="pt-BR" dirty="0"/>
              <a:t>Vimos que existem diferentes formas de expressar um algoritmo, uma delas é com linguagens de programação. </a:t>
            </a:r>
          </a:p>
          <a:p>
            <a:endParaRPr lang="pt-BR" dirty="0"/>
          </a:p>
          <a:p>
            <a:r>
              <a:rPr lang="pt-BR" dirty="0"/>
              <a:t>Quais são então os principais elementos de um programa que descreve um algoritmo?</a:t>
            </a:r>
          </a:p>
        </p:txBody>
      </p:sp>
      <p:sp>
        <p:nvSpPr>
          <p:cNvPr id="4" name="Espaço Reservado para Número de Slide 3">
            <a:extLst>
              <a:ext uri="{FF2B5EF4-FFF2-40B4-BE49-F238E27FC236}">
                <a16:creationId xmlns:a16="http://schemas.microsoft.com/office/drawing/2014/main" id="{BB729C1B-6E1B-864A-9E1E-35F3D174AD35}"/>
              </a:ext>
            </a:extLst>
          </p:cNvPr>
          <p:cNvSpPr>
            <a:spLocks noGrp="1"/>
          </p:cNvSpPr>
          <p:nvPr>
            <p:ph type="sldNum" sz="quarter" idx="12"/>
          </p:nvPr>
        </p:nvSpPr>
        <p:spPr/>
        <p:txBody>
          <a:bodyPr/>
          <a:lstStyle/>
          <a:p>
            <a:fld id="{6D22F896-40B5-4ADD-8801-0D06FADFA095}" type="slidenum">
              <a:rPr lang="en-US" smtClean="0"/>
              <a:t>24</a:t>
            </a:fld>
            <a:endParaRPr lang="en-US" dirty="0"/>
          </a:p>
        </p:txBody>
      </p:sp>
    </p:spTree>
    <p:extLst>
      <p:ext uri="{BB962C8B-B14F-4D97-AF65-F5344CB8AC3E}">
        <p14:creationId xmlns:p14="http://schemas.microsoft.com/office/powerpoint/2010/main" val="41690669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42C4D2E-8AE9-1145-A590-DA3D2A922064}"/>
              </a:ext>
            </a:extLst>
          </p:cNvPr>
          <p:cNvSpPr>
            <a:spLocks noGrp="1"/>
          </p:cNvSpPr>
          <p:nvPr>
            <p:ph type="title"/>
          </p:nvPr>
        </p:nvSpPr>
        <p:spPr/>
        <p:txBody>
          <a:bodyPr/>
          <a:lstStyle/>
          <a:p>
            <a:r>
              <a:rPr lang="pt-BR" dirty="0"/>
              <a:t>Descrevendo Algoritmos e Linguagens de Programação</a:t>
            </a:r>
          </a:p>
        </p:txBody>
      </p:sp>
      <p:sp>
        <p:nvSpPr>
          <p:cNvPr id="6" name="Espaço Reservado para Conteúdo 5">
            <a:extLst>
              <a:ext uri="{FF2B5EF4-FFF2-40B4-BE49-F238E27FC236}">
                <a16:creationId xmlns:a16="http://schemas.microsoft.com/office/drawing/2014/main" id="{5945A352-1B25-F945-9475-8B3365AAD12C}"/>
              </a:ext>
            </a:extLst>
          </p:cNvPr>
          <p:cNvSpPr>
            <a:spLocks noGrp="1"/>
          </p:cNvSpPr>
          <p:nvPr>
            <p:ph idx="1"/>
          </p:nvPr>
        </p:nvSpPr>
        <p:spPr/>
        <p:txBody>
          <a:bodyPr>
            <a:normAutofit fontScale="85000" lnSpcReduction="10000"/>
          </a:bodyPr>
          <a:lstStyle/>
          <a:p>
            <a:r>
              <a:rPr lang="pt-BR" dirty="0"/>
              <a:t>Linguagens de programação oferecem uma série de instruções/operações, seguindo uma determinada sintaxe, para definição de algoritmos.</a:t>
            </a:r>
          </a:p>
          <a:p>
            <a:endParaRPr lang="pt-BR" dirty="0"/>
          </a:p>
          <a:p>
            <a:r>
              <a:rPr lang="pt-BR" dirty="0"/>
              <a:t>Existem centenas de linguagens de programação.</a:t>
            </a:r>
          </a:p>
          <a:p>
            <a:endParaRPr lang="pt-BR" dirty="0"/>
          </a:p>
          <a:p>
            <a:r>
              <a:rPr lang="pt-BR" dirty="0"/>
              <a:t>Existem também diferentes paradigmas de programação que inspiram a criação dessas linguagens.</a:t>
            </a:r>
          </a:p>
          <a:p>
            <a:endParaRPr lang="pt-BR" dirty="0"/>
          </a:p>
          <a:p>
            <a:r>
              <a:rPr lang="pt-BR" dirty="0"/>
              <a:t>Cada linguagem segue um paradigma, algumas linguagens são consideradas híbridas por considerarem aspectos de múltiplos paradigmas.</a:t>
            </a:r>
          </a:p>
        </p:txBody>
      </p:sp>
      <p:sp>
        <p:nvSpPr>
          <p:cNvPr id="4" name="Espaço Reservado para Número de Slide 3">
            <a:extLst>
              <a:ext uri="{FF2B5EF4-FFF2-40B4-BE49-F238E27FC236}">
                <a16:creationId xmlns:a16="http://schemas.microsoft.com/office/drawing/2014/main" id="{F2EA59FF-48AA-DA41-98AA-D75C38BCDDAC}"/>
              </a:ext>
            </a:extLst>
          </p:cNvPr>
          <p:cNvSpPr>
            <a:spLocks noGrp="1"/>
          </p:cNvSpPr>
          <p:nvPr>
            <p:ph type="sldNum" sz="quarter" idx="12"/>
          </p:nvPr>
        </p:nvSpPr>
        <p:spPr/>
        <p:txBody>
          <a:bodyPr/>
          <a:lstStyle/>
          <a:p>
            <a:fld id="{6D22F896-40B5-4ADD-8801-0D06FADFA095}" type="slidenum">
              <a:rPr lang="en-US" smtClean="0"/>
              <a:t>25</a:t>
            </a:fld>
            <a:endParaRPr lang="en-US" dirty="0"/>
          </a:p>
        </p:txBody>
      </p:sp>
    </p:spTree>
    <p:extLst>
      <p:ext uri="{BB962C8B-B14F-4D97-AF65-F5344CB8AC3E}">
        <p14:creationId xmlns:p14="http://schemas.microsoft.com/office/powerpoint/2010/main" val="21522021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121EBF-02ED-BC49-A10C-8A605C2604FA}"/>
              </a:ext>
            </a:extLst>
          </p:cNvPr>
          <p:cNvSpPr>
            <a:spLocks noGrp="1"/>
          </p:cNvSpPr>
          <p:nvPr>
            <p:ph type="title"/>
          </p:nvPr>
        </p:nvSpPr>
        <p:spPr/>
        <p:txBody>
          <a:bodyPr/>
          <a:lstStyle/>
          <a:p>
            <a:r>
              <a:rPr lang="pt-BR" dirty="0"/>
              <a:t>Elementos de um Programa</a:t>
            </a:r>
          </a:p>
        </p:txBody>
      </p:sp>
      <p:sp>
        <p:nvSpPr>
          <p:cNvPr id="3" name="Espaço Reservado para Conteúdo 2">
            <a:extLst>
              <a:ext uri="{FF2B5EF4-FFF2-40B4-BE49-F238E27FC236}">
                <a16:creationId xmlns:a16="http://schemas.microsoft.com/office/drawing/2014/main" id="{AEE13C71-C7D3-AF46-84ED-23B575DA6841}"/>
              </a:ext>
            </a:extLst>
          </p:cNvPr>
          <p:cNvSpPr>
            <a:spLocks noGrp="1"/>
          </p:cNvSpPr>
          <p:nvPr>
            <p:ph idx="1"/>
          </p:nvPr>
        </p:nvSpPr>
        <p:spPr/>
        <p:txBody>
          <a:bodyPr>
            <a:normAutofit lnSpcReduction="10000"/>
          </a:bodyPr>
          <a:lstStyle/>
          <a:p>
            <a:r>
              <a:rPr lang="pt-BR" dirty="0"/>
              <a:t>Variáveis e Constantes</a:t>
            </a:r>
          </a:p>
          <a:p>
            <a:r>
              <a:rPr lang="pt-BR" dirty="0"/>
              <a:t>Vetores e Matrizes</a:t>
            </a:r>
          </a:p>
          <a:p>
            <a:r>
              <a:rPr lang="pt-BR" dirty="0"/>
              <a:t>Cadeias de Números e Caracteres</a:t>
            </a:r>
          </a:p>
          <a:p>
            <a:r>
              <a:rPr lang="pt-BR" dirty="0"/>
              <a:t>Tipos de Dados Primitivos e Derivados</a:t>
            </a:r>
          </a:p>
          <a:p>
            <a:r>
              <a:rPr lang="pt-BR" dirty="0"/>
              <a:t>Expressões Aritméticas, relacionais e Lógicas</a:t>
            </a:r>
          </a:p>
          <a:p>
            <a:r>
              <a:rPr lang="pt-BR" dirty="0"/>
              <a:t>Desvios Condicionais</a:t>
            </a:r>
          </a:p>
          <a:p>
            <a:r>
              <a:rPr lang="pt-BR" dirty="0"/>
              <a:t>Estruturas de Repetição</a:t>
            </a:r>
          </a:p>
          <a:p>
            <a:r>
              <a:rPr lang="pt-BR" dirty="0"/>
              <a:t>Procedimentos e/ou Funções:</a:t>
            </a:r>
          </a:p>
        </p:txBody>
      </p:sp>
      <p:sp>
        <p:nvSpPr>
          <p:cNvPr id="4" name="Espaço Reservado para Número de Slide 3">
            <a:extLst>
              <a:ext uri="{FF2B5EF4-FFF2-40B4-BE49-F238E27FC236}">
                <a16:creationId xmlns:a16="http://schemas.microsoft.com/office/drawing/2014/main" id="{18F37EE5-1B11-7B46-A534-79122E8364DF}"/>
              </a:ext>
            </a:extLst>
          </p:cNvPr>
          <p:cNvSpPr>
            <a:spLocks noGrp="1"/>
          </p:cNvSpPr>
          <p:nvPr>
            <p:ph type="sldNum" sz="quarter" idx="12"/>
          </p:nvPr>
        </p:nvSpPr>
        <p:spPr/>
        <p:txBody>
          <a:bodyPr/>
          <a:lstStyle/>
          <a:p>
            <a:fld id="{6D22F896-40B5-4ADD-8801-0D06FADFA095}" type="slidenum">
              <a:rPr lang="en-US" smtClean="0"/>
              <a:pPr/>
              <a:t>26</a:t>
            </a:fld>
            <a:endParaRPr lang="en-US" dirty="0"/>
          </a:p>
        </p:txBody>
      </p:sp>
    </p:spTree>
    <p:extLst>
      <p:ext uri="{BB962C8B-B14F-4D97-AF65-F5344CB8AC3E}">
        <p14:creationId xmlns:p14="http://schemas.microsoft.com/office/powerpoint/2010/main" val="23815648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9760C738-68F1-4348-B6B3-FAC763B578CC}"/>
              </a:ext>
            </a:extLst>
          </p:cNvPr>
          <p:cNvSpPr>
            <a:spLocks noGrp="1"/>
          </p:cNvSpPr>
          <p:nvPr>
            <p:ph type="title"/>
          </p:nvPr>
        </p:nvSpPr>
        <p:spPr/>
        <p:txBody>
          <a:bodyPr/>
          <a:lstStyle/>
          <a:p>
            <a:r>
              <a:rPr lang="pt-BR" dirty="0"/>
              <a:t>Variáveis e Constantes</a:t>
            </a:r>
          </a:p>
        </p:txBody>
      </p:sp>
      <p:sp>
        <p:nvSpPr>
          <p:cNvPr id="6" name="Espaço Reservado para Texto 5">
            <a:extLst>
              <a:ext uri="{FF2B5EF4-FFF2-40B4-BE49-F238E27FC236}">
                <a16:creationId xmlns:a16="http://schemas.microsoft.com/office/drawing/2014/main" id="{A92B1D82-C2F6-8A4B-BB87-648A0DB0135E}"/>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8896FF9E-EB11-DF43-9311-D3C5DB768EBE}"/>
              </a:ext>
            </a:extLst>
          </p:cNvPr>
          <p:cNvSpPr>
            <a:spLocks noGrp="1"/>
          </p:cNvSpPr>
          <p:nvPr>
            <p:ph type="sldNum" sz="quarter" idx="12"/>
          </p:nvPr>
        </p:nvSpPr>
        <p:spPr/>
        <p:txBody>
          <a:bodyPr/>
          <a:lstStyle/>
          <a:p>
            <a:fld id="{6D22F896-40B5-4ADD-8801-0D06FADFA095}" type="slidenum">
              <a:rPr lang="en-US" smtClean="0"/>
              <a:pPr/>
              <a:t>27</a:t>
            </a:fld>
            <a:endParaRPr lang="en-US" dirty="0"/>
          </a:p>
        </p:txBody>
      </p:sp>
    </p:spTree>
    <p:extLst>
      <p:ext uri="{BB962C8B-B14F-4D97-AF65-F5344CB8AC3E}">
        <p14:creationId xmlns:p14="http://schemas.microsoft.com/office/powerpoint/2010/main" val="4518517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2EA071F1-2AA7-D441-9445-444D73EEA38E}"/>
              </a:ext>
            </a:extLst>
          </p:cNvPr>
          <p:cNvSpPr>
            <a:spLocks noGrp="1"/>
          </p:cNvSpPr>
          <p:nvPr>
            <p:ph type="title"/>
          </p:nvPr>
        </p:nvSpPr>
        <p:spPr>
          <a:xfrm>
            <a:off x="680321" y="753228"/>
            <a:ext cx="9613861" cy="1080938"/>
          </a:xfrm>
        </p:spPr>
        <p:txBody>
          <a:bodyPr/>
          <a:lstStyle/>
          <a:p>
            <a:r>
              <a:rPr lang="pt-BR"/>
              <a:t>Constantes e Variáveis</a:t>
            </a:r>
            <a:endParaRPr lang="pt-BR" dirty="0"/>
          </a:p>
        </p:txBody>
      </p:sp>
      <p:sp>
        <p:nvSpPr>
          <p:cNvPr id="6" name="Espaço Reservado para Conteúdo 5">
            <a:extLst>
              <a:ext uri="{FF2B5EF4-FFF2-40B4-BE49-F238E27FC236}">
                <a16:creationId xmlns:a16="http://schemas.microsoft.com/office/drawing/2014/main" id="{8AE73EF3-F135-4F47-B6BB-FE6685DA2284}"/>
              </a:ext>
            </a:extLst>
          </p:cNvPr>
          <p:cNvSpPr>
            <a:spLocks noGrp="1"/>
          </p:cNvSpPr>
          <p:nvPr>
            <p:ph idx="1"/>
          </p:nvPr>
        </p:nvSpPr>
        <p:spPr>
          <a:xfrm>
            <a:off x="680321" y="2336872"/>
            <a:ext cx="9613861" cy="3767899"/>
          </a:xfrm>
        </p:spPr>
        <p:txBody>
          <a:bodyPr/>
          <a:lstStyle/>
          <a:p>
            <a:r>
              <a:rPr lang="pt-BR" dirty="0"/>
              <a:t>Constantes possuem carregam o mesmo valor ao longo de toda a execução de um programa.</a:t>
            </a:r>
          </a:p>
          <a:p>
            <a:r>
              <a:rPr lang="pt-BR" dirty="0"/>
              <a:t>Variáveis podem ter seu valor alterado durante a execução do programa.</a:t>
            </a:r>
          </a:p>
          <a:p>
            <a:r>
              <a:rPr lang="pt-BR" dirty="0"/>
              <a:t>Variáveis e constantes possuem sempre um tipo associado, os mais comuns são:</a:t>
            </a:r>
          </a:p>
          <a:p>
            <a:endParaRPr lang="pt-BR" dirty="0"/>
          </a:p>
        </p:txBody>
      </p:sp>
      <p:sp>
        <p:nvSpPr>
          <p:cNvPr id="4" name="Espaço Reservado para Número de Slide 3">
            <a:extLst>
              <a:ext uri="{FF2B5EF4-FFF2-40B4-BE49-F238E27FC236}">
                <a16:creationId xmlns:a16="http://schemas.microsoft.com/office/drawing/2014/main" id="{3D97B07C-38BE-4D47-A314-7F3D79400070}"/>
              </a:ext>
            </a:extLst>
          </p:cNvPr>
          <p:cNvSpPr>
            <a:spLocks noGrp="1"/>
          </p:cNvSpPr>
          <p:nvPr>
            <p:ph type="sldNum" sz="quarter" idx="12"/>
          </p:nvPr>
        </p:nvSpPr>
        <p:spPr>
          <a:xfrm>
            <a:off x="10729455" y="753227"/>
            <a:ext cx="1154151" cy="1090789"/>
          </a:xfrm>
        </p:spPr>
        <p:txBody>
          <a:bodyPr/>
          <a:lstStyle/>
          <a:p>
            <a:fld id="{6D22F896-40B5-4ADD-8801-0D06FADFA095}" type="slidenum">
              <a:rPr lang="en-US" smtClean="0"/>
              <a:t>28</a:t>
            </a:fld>
            <a:endParaRPr lang="en-US" dirty="0"/>
          </a:p>
        </p:txBody>
      </p:sp>
      <p:graphicFrame>
        <p:nvGraphicFramePr>
          <p:cNvPr id="7" name="Diagrama 6">
            <a:extLst>
              <a:ext uri="{FF2B5EF4-FFF2-40B4-BE49-F238E27FC236}">
                <a16:creationId xmlns:a16="http://schemas.microsoft.com/office/drawing/2014/main" id="{E2BA546D-E3F7-4142-B4D4-A5656BD023AC}"/>
              </a:ext>
            </a:extLst>
          </p:cNvPr>
          <p:cNvGraphicFramePr/>
          <p:nvPr>
            <p:extLst>
              <p:ext uri="{D42A27DB-BD31-4B8C-83A1-F6EECF244321}">
                <p14:modId xmlns:p14="http://schemas.microsoft.com/office/powerpoint/2010/main" val="3863595562"/>
              </p:ext>
            </p:extLst>
          </p:nvPr>
        </p:nvGraphicFramePr>
        <p:xfrm>
          <a:off x="1311966" y="4838311"/>
          <a:ext cx="8600660" cy="17691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603530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8A3D9B-C13C-914C-9C40-6170EF1DE04A}"/>
              </a:ext>
            </a:extLst>
          </p:cNvPr>
          <p:cNvSpPr>
            <a:spLocks noGrp="1"/>
          </p:cNvSpPr>
          <p:nvPr>
            <p:ph type="title"/>
          </p:nvPr>
        </p:nvSpPr>
        <p:spPr/>
        <p:txBody>
          <a:bodyPr/>
          <a:lstStyle/>
          <a:p>
            <a:r>
              <a:rPr lang="pt-BR" dirty="0"/>
              <a:t>Tipos Inteiros</a:t>
            </a:r>
          </a:p>
        </p:txBody>
      </p:sp>
      <p:sp>
        <p:nvSpPr>
          <p:cNvPr id="3" name="Espaço Reservado para Conteúdo 2">
            <a:extLst>
              <a:ext uri="{FF2B5EF4-FFF2-40B4-BE49-F238E27FC236}">
                <a16:creationId xmlns:a16="http://schemas.microsoft.com/office/drawing/2014/main" id="{BC524537-8582-2A42-AD12-1C6869BC742B}"/>
              </a:ext>
            </a:extLst>
          </p:cNvPr>
          <p:cNvSpPr>
            <a:spLocks noGrp="1"/>
          </p:cNvSpPr>
          <p:nvPr>
            <p:ph idx="1"/>
          </p:nvPr>
        </p:nvSpPr>
        <p:spPr/>
        <p:txBody>
          <a:bodyPr/>
          <a:lstStyle/>
          <a:p>
            <a:r>
              <a:rPr lang="pt-BR" dirty="0"/>
              <a:t>O tipo inteiro consiste, como o próprio nome já diz, engloba todo o conjunto dos números inteiros.</a:t>
            </a:r>
          </a:p>
          <a:p>
            <a:r>
              <a:rPr lang="pt-BR" dirty="0" err="1"/>
              <a:t>Ex</a:t>
            </a:r>
            <a:r>
              <a:rPr lang="pt-BR" dirty="0"/>
              <a:t>: -30, -2, 0, 4, 19</a:t>
            </a:r>
          </a:p>
          <a:p>
            <a:r>
              <a:rPr lang="pt-BR" dirty="0"/>
              <a:t>Algumas linguagens podem distinguir os inteiros com base em como eles são armazenados na memória do computador, e algumas variação podem aparecer, como:</a:t>
            </a:r>
          </a:p>
          <a:p>
            <a:endParaRPr lang="pt-BR" dirty="0"/>
          </a:p>
        </p:txBody>
      </p:sp>
      <p:sp>
        <p:nvSpPr>
          <p:cNvPr id="4" name="Espaço Reservado para Número de Slide 3">
            <a:extLst>
              <a:ext uri="{FF2B5EF4-FFF2-40B4-BE49-F238E27FC236}">
                <a16:creationId xmlns:a16="http://schemas.microsoft.com/office/drawing/2014/main" id="{AD75B8B0-17B7-864F-8903-360ED13DBEDD}"/>
              </a:ext>
            </a:extLst>
          </p:cNvPr>
          <p:cNvSpPr>
            <a:spLocks noGrp="1"/>
          </p:cNvSpPr>
          <p:nvPr>
            <p:ph type="sldNum" sz="quarter" idx="12"/>
          </p:nvPr>
        </p:nvSpPr>
        <p:spPr/>
        <p:txBody>
          <a:bodyPr/>
          <a:lstStyle/>
          <a:p>
            <a:fld id="{6D22F896-40B5-4ADD-8801-0D06FADFA095}" type="slidenum">
              <a:rPr lang="en-US" smtClean="0"/>
              <a:pPr/>
              <a:t>29</a:t>
            </a:fld>
            <a:endParaRPr lang="en-US" dirty="0"/>
          </a:p>
        </p:txBody>
      </p:sp>
      <p:graphicFrame>
        <p:nvGraphicFramePr>
          <p:cNvPr id="5" name="Diagrama 4">
            <a:extLst>
              <a:ext uri="{FF2B5EF4-FFF2-40B4-BE49-F238E27FC236}">
                <a16:creationId xmlns:a16="http://schemas.microsoft.com/office/drawing/2014/main" id="{72F2E993-3F8D-224B-83C5-3609DF968FFA}"/>
              </a:ext>
            </a:extLst>
          </p:cNvPr>
          <p:cNvGraphicFramePr/>
          <p:nvPr>
            <p:extLst>
              <p:ext uri="{D42A27DB-BD31-4B8C-83A1-F6EECF244321}">
                <p14:modId xmlns:p14="http://schemas.microsoft.com/office/powerpoint/2010/main" val="3678465427"/>
              </p:ext>
            </p:extLst>
          </p:nvPr>
        </p:nvGraphicFramePr>
        <p:xfrm>
          <a:off x="1311966" y="4838311"/>
          <a:ext cx="8600660" cy="17691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3280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1D49FA-E92A-314E-993A-532C82C9FE1A}"/>
              </a:ext>
            </a:extLst>
          </p:cNvPr>
          <p:cNvSpPr>
            <a:spLocks noGrp="1"/>
          </p:cNvSpPr>
          <p:nvPr>
            <p:ph type="title"/>
          </p:nvPr>
        </p:nvSpPr>
        <p:spPr/>
        <p:txBody>
          <a:bodyPr/>
          <a:lstStyle/>
          <a:p>
            <a:r>
              <a:rPr lang="pt-BR" dirty="0"/>
              <a:t>Conteúdo Programático do Curso</a:t>
            </a:r>
          </a:p>
        </p:txBody>
      </p:sp>
      <p:sp>
        <p:nvSpPr>
          <p:cNvPr id="3" name="Espaço Reservado para Conteúdo 2">
            <a:extLst>
              <a:ext uri="{FF2B5EF4-FFF2-40B4-BE49-F238E27FC236}">
                <a16:creationId xmlns:a16="http://schemas.microsoft.com/office/drawing/2014/main" id="{D37BECBB-4C93-E44E-8369-FDCBFEB1AD92}"/>
              </a:ext>
            </a:extLst>
          </p:cNvPr>
          <p:cNvSpPr>
            <a:spLocks noGrp="1"/>
          </p:cNvSpPr>
          <p:nvPr>
            <p:ph idx="1"/>
          </p:nvPr>
        </p:nvSpPr>
        <p:spPr>
          <a:xfrm>
            <a:off x="680320" y="2336873"/>
            <a:ext cx="9612000" cy="3599316"/>
          </a:xfrm>
        </p:spPr>
        <p:txBody>
          <a:bodyPr numCol="2">
            <a:normAutofit lnSpcReduction="10000"/>
          </a:bodyPr>
          <a:lstStyle/>
          <a:p>
            <a:pPr>
              <a:buFont typeface="Wingdings" pitchFamily="2" charset="2"/>
              <a:buChar char="q"/>
            </a:pPr>
            <a:r>
              <a:rPr lang="pt-BR" dirty="0"/>
              <a:t> Algoritmos  </a:t>
            </a:r>
          </a:p>
          <a:p>
            <a:pPr>
              <a:buFont typeface="Wingdings" pitchFamily="2" charset="2"/>
              <a:buChar char="q"/>
            </a:pPr>
            <a:r>
              <a:rPr lang="pt-BR" dirty="0"/>
              <a:t>Estrutura Básica e Palavras   Reservadas em C</a:t>
            </a:r>
          </a:p>
          <a:p>
            <a:pPr>
              <a:buFont typeface="Wingdings" pitchFamily="2" charset="2"/>
              <a:buChar char="q"/>
            </a:pPr>
            <a:r>
              <a:rPr lang="pt-BR" dirty="0"/>
              <a:t>  Variáveis e Constantes</a:t>
            </a:r>
          </a:p>
          <a:p>
            <a:pPr>
              <a:buFont typeface="Wingdings" pitchFamily="2" charset="2"/>
              <a:buChar char="q"/>
            </a:pPr>
            <a:r>
              <a:rPr lang="pt-BR" dirty="0"/>
              <a:t>  Expressões</a:t>
            </a:r>
          </a:p>
          <a:p>
            <a:pPr lvl="1">
              <a:buFont typeface="Wingdings" pitchFamily="2" charset="2"/>
              <a:buChar char="q"/>
            </a:pPr>
            <a:r>
              <a:rPr lang="pt-BR" dirty="0"/>
              <a:t>  Expressões de Atribuição</a:t>
            </a:r>
          </a:p>
          <a:p>
            <a:pPr lvl="1">
              <a:buFont typeface="Wingdings" pitchFamily="2" charset="2"/>
              <a:buChar char="q"/>
            </a:pPr>
            <a:r>
              <a:rPr lang="pt-BR" dirty="0"/>
              <a:t>  Expressões Aritméticas</a:t>
            </a:r>
          </a:p>
          <a:p>
            <a:pPr lvl="1">
              <a:buFont typeface="Wingdings" pitchFamily="2" charset="2"/>
              <a:buChar char="q"/>
            </a:pPr>
            <a:r>
              <a:rPr lang="pt-BR" dirty="0"/>
              <a:t>  Expressões Relacionais</a:t>
            </a:r>
          </a:p>
          <a:p>
            <a:pPr lvl="1">
              <a:buFont typeface="Wingdings" pitchFamily="2" charset="2"/>
              <a:buChar char="q"/>
            </a:pPr>
            <a:r>
              <a:rPr lang="pt-BR" dirty="0"/>
              <a:t>  Expressões Lógicas</a:t>
            </a:r>
          </a:p>
          <a:p>
            <a:pPr>
              <a:buFont typeface="Wingdings" pitchFamily="2" charset="2"/>
              <a:buChar char="q"/>
            </a:pPr>
            <a:r>
              <a:rPr lang="pt-BR" dirty="0"/>
              <a:t>  Blocos de Código</a:t>
            </a:r>
          </a:p>
          <a:p>
            <a:pPr>
              <a:buFont typeface="Wingdings" pitchFamily="2" charset="2"/>
              <a:buChar char="q"/>
            </a:pPr>
            <a:r>
              <a:rPr lang="pt-BR" dirty="0"/>
              <a:t>  Estruturas de Seleção</a:t>
            </a:r>
          </a:p>
          <a:p>
            <a:pPr lvl="1">
              <a:buFont typeface="Wingdings" pitchFamily="2" charset="2"/>
              <a:buChar char="q"/>
            </a:pPr>
            <a:r>
              <a:rPr lang="pt-BR" dirty="0"/>
              <a:t>  </a:t>
            </a:r>
            <a:r>
              <a:rPr lang="pt-BR" dirty="0" err="1"/>
              <a:t>if</a:t>
            </a:r>
            <a:r>
              <a:rPr lang="pt-BR" dirty="0"/>
              <a:t>, </a:t>
            </a:r>
            <a:r>
              <a:rPr lang="pt-BR" dirty="0" err="1"/>
              <a:t>else</a:t>
            </a:r>
            <a:r>
              <a:rPr lang="pt-BR" dirty="0"/>
              <a:t>, </a:t>
            </a:r>
            <a:r>
              <a:rPr lang="pt-BR" dirty="0" err="1"/>
              <a:t>elseif</a:t>
            </a:r>
            <a:endParaRPr lang="pt-BR" dirty="0"/>
          </a:p>
          <a:p>
            <a:pPr lvl="1">
              <a:buFont typeface="Wingdings" pitchFamily="2" charset="2"/>
              <a:buChar char="q"/>
            </a:pPr>
            <a:r>
              <a:rPr lang="pt-BR" dirty="0"/>
              <a:t> switch</a:t>
            </a:r>
          </a:p>
          <a:p>
            <a:pPr>
              <a:buFont typeface="Wingdings" pitchFamily="2" charset="2"/>
              <a:buChar char="q"/>
            </a:pPr>
            <a:r>
              <a:rPr lang="pt-BR" dirty="0"/>
              <a:t>  Estruturas de Repetição</a:t>
            </a:r>
          </a:p>
          <a:p>
            <a:pPr lvl="1">
              <a:buFont typeface="Wingdings" pitchFamily="2" charset="2"/>
              <a:buChar char="q"/>
            </a:pPr>
            <a:r>
              <a:rPr lang="pt-BR" dirty="0"/>
              <a:t>  </a:t>
            </a:r>
            <a:r>
              <a:rPr lang="pt-BR" dirty="0" err="1"/>
              <a:t>while</a:t>
            </a:r>
            <a:endParaRPr lang="pt-BR" dirty="0"/>
          </a:p>
          <a:p>
            <a:pPr lvl="1">
              <a:buFont typeface="Wingdings" pitchFamily="2" charset="2"/>
              <a:buChar char="q"/>
            </a:pPr>
            <a:r>
              <a:rPr lang="pt-BR" dirty="0"/>
              <a:t>  do ... </a:t>
            </a:r>
            <a:r>
              <a:rPr lang="pt-BR" dirty="0" err="1"/>
              <a:t>while</a:t>
            </a:r>
            <a:endParaRPr lang="pt-BR" dirty="0"/>
          </a:p>
          <a:p>
            <a:pPr lvl="1">
              <a:buFont typeface="Wingdings" pitchFamily="2" charset="2"/>
              <a:buChar char="q"/>
            </a:pPr>
            <a:r>
              <a:rPr lang="pt-BR" dirty="0"/>
              <a:t>  for</a:t>
            </a:r>
          </a:p>
          <a:p>
            <a:pPr>
              <a:buFont typeface="Wingdings" pitchFamily="2" charset="2"/>
              <a:buChar char="q"/>
            </a:pPr>
            <a:r>
              <a:rPr lang="pt-BR" dirty="0"/>
              <a:t>  Trabalhando com outras  linguagens.</a:t>
            </a:r>
          </a:p>
          <a:p>
            <a:endParaRPr lang="pt-BR" dirty="0"/>
          </a:p>
        </p:txBody>
      </p:sp>
      <p:sp>
        <p:nvSpPr>
          <p:cNvPr id="4" name="Espaço Reservado para Número de Slide 3">
            <a:extLst>
              <a:ext uri="{FF2B5EF4-FFF2-40B4-BE49-F238E27FC236}">
                <a16:creationId xmlns:a16="http://schemas.microsoft.com/office/drawing/2014/main" id="{B964F2A1-82ED-5340-8A60-71EDC917C129}"/>
              </a:ext>
            </a:extLst>
          </p:cNvPr>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1452079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A1698906-F123-49CB-B633-247AC4870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38">
            <a:extLst>
              <a:ext uri="{FF2B5EF4-FFF2-40B4-BE49-F238E27FC236}">
                <a16:creationId xmlns:a16="http://schemas.microsoft.com/office/drawing/2014/main" id="{12AFB628-1D2A-4F5A-8E9E-2C8E917B59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41" name="Rectangle 40">
            <a:extLst>
              <a:ext uri="{FF2B5EF4-FFF2-40B4-BE49-F238E27FC236}">
                <a16:creationId xmlns:a16="http://schemas.microsoft.com/office/drawing/2014/main" id="{5D86D9DA-31E3-48ED-9F77-2D8B649BD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04C6B320-AA89-4C19-89F7-71D46B26BA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1286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174180D3-F2C8-EE40-ABE5-FEAE28C85AE2}"/>
              </a:ext>
            </a:extLst>
          </p:cNvPr>
          <p:cNvSpPr>
            <a:spLocks noGrp="1"/>
          </p:cNvSpPr>
          <p:nvPr>
            <p:ph type="title"/>
          </p:nvPr>
        </p:nvSpPr>
        <p:spPr>
          <a:xfrm>
            <a:off x="680321" y="753228"/>
            <a:ext cx="5584677" cy="1080938"/>
          </a:xfrm>
        </p:spPr>
        <p:txBody>
          <a:bodyPr>
            <a:normAutofit/>
          </a:bodyPr>
          <a:lstStyle/>
          <a:p>
            <a:r>
              <a:rPr lang="pt-BR"/>
              <a:t>Declaração de Variáveis em C</a:t>
            </a:r>
          </a:p>
        </p:txBody>
      </p:sp>
      <p:pic>
        <p:nvPicPr>
          <p:cNvPr id="52" name="Picture 44">
            <a:extLst>
              <a:ext uri="{FF2B5EF4-FFF2-40B4-BE49-F238E27FC236}">
                <a16:creationId xmlns:a16="http://schemas.microsoft.com/office/drawing/2014/main" id="{4AC1383A-2DFB-422E-8FB2-1CABD96DDF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6409944" cy="258395"/>
          </a:xfrm>
          <a:prstGeom prst="rect">
            <a:avLst/>
          </a:prstGeom>
        </p:spPr>
      </p:pic>
      <p:sp>
        <p:nvSpPr>
          <p:cNvPr id="3" name="Espaço Reservado para Conteúdo 2">
            <a:extLst>
              <a:ext uri="{FF2B5EF4-FFF2-40B4-BE49-F238E27FC236}">
                <a16:creationId xmlns:a16="http://schemas.microsoft.com/office/drawing/2014/main" id="{2611B8B1-83BB-904E-BC9F-BAAE42A422B1}"/>
              </a:ext>
            </a:extLst>
          </p:cNvPr>
          <p:cNvSpPr>
            <a:spLocks noGrp="1"/>
          </p:cNvSpPr>
          <p:nvPr>
            <p:ph idx="1"/>
          </p:nvPr>
        </p:nvSpPr>
        <p:spPr>
          <a:xfrm>
            <a:off x="119271" y="2336872"/>
            <a:ext cx="5665894" cy="4338563"/>
          </a:xfrm>
        </p:spPr>
        <p:txBody>
          <a:bodyPr>
            <a:normAutofit/>
          </a:bodyPr>
          <a:lstStyle/>
          <a:p>
            <a:r>
              <a:rPr lang="pt-BR" sz="2000" dirty="0"/>
              <a:t>Em um programa em C declaramos uma variável em uma linha de código, informando o tipo o nome e tipo da variável, </a:t>
            </a:r>
          </a:p>
          <a:p>
            <a:r>
              <a:rPr lang="pt-BR" sz="2000" dirty="0"/>
              <a:t>opcionalmente podemos iniciar a variável com um valor.</a:t>
            </a:r>
          </a:p>
          <a:p>
            <a:r>
              <a:rPr lang="pt-BR" sz="2000" dirty="0"/>
              <a:t>Nomes de variáveis devem iniciar com um caractere entre </a:t>
            </a:r>
            <a:r>
              <a:rPr lang="pt-BR" sz="2000" dirty="0" err="1"/>
              <a:t>a-z</a:t>
            </a:r>
            <a:r>
              <a:rPr lang="pt-BR" sz="2000" dirty="0"/>
              <a:t> e A-Z, seguidos ou não de uma sequência de número (0-9)  e letras e _ (</a:t>
            </a:r>
            <a:r>
              <a:rPr lang="pt-BR" sz="2000" dirty="0" err="1"/>
              <a:t>underscore</a:t>
            </a:r>
            <a:r>
              <a:rPr lang="pt-BR" sz="2000" dirty="0"/>
              <a:t>).</a:t>
            </a:r>
          </a:p>
          <a:p>
            <a:r>
              <a:rPr lang="pt-BR" sz="2000" dirty="0"/>
              <a:t>Não são permitidos acentos ou caracteres especiais e espaços.</a:t>
            </a:r>
          </a:p>
          <a:p>
            <a:r>
              <a:rPr lang="pt-BR" sz="2000" dirty="0"/>
              <a:t>Nomes inválidos impedirão seu programa de executar. </a:t>
            </a:r>
          </a:p>
        </p:txBody>
      </p:sp>
      <p:sp>
        <p:nvSpPr>
          <p:cNvPr id="53" name="Rectangle 46">
            <a:extLst>
              <a:ext uri="{FF2B5EF4-FFF2-40B4-BE49-F238E27FC236}">
                <a16:creationId xmlns:a16="http://schemas.microsoft.com/office/drawing/2014/main" id="{645EE119-0AC6-45BA-AE5E-A86AFE1C7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163" y="642795"/>
            <a:ext cx="4812406" cy="5575125"/>
          </a:xfrm>
          <a:prstGeom prst="rect">
            <a:avLst/>
          </a:prstGeom>
          <a:solidFill>
            <a:schemeClr val="tx1"/>
          </a:solidFill>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agem 6">
            <a:extLst>
              <a:ext uri="{FF2B5EF4-FFF2-40B4-BE49-F238E27FC236}">
                <a16:creationId xmlns:a16="http://schemas.microsoft.com/office/drawing/2014/main" id="{BAC4CA97-2BD7-D34B-9331-6866019C3C26}"/>
              </a:ext>
            </a:extLst>
          </p:cNvPr>
          <p:cNvPicPr>
            <a:picLocks noChangeAspect="1"/>
          </p:cNvPicPr>
          <p:nvPr/>
        </p:nvPicPr>
        <p:blipFill>
          <a:blip r:embed="rId4"/>
          <a:stretch>
            <a:fillRect/>
          </a:stretch>
        </p:blipFill>
        <p:spPr>
          <a:xfrm>
            <a:off x="7043933" y="2140740"/>
            <a:ext cx="4178419" cy="2569726"/>
          </a:xfrm>
          <a:prstGeom prst="rect">
            <a:avLst/>
          </a:prstGeom>
          <a:ln>
            <a:noFill/>
          </a:ln>
          <a:effectLst/>
        </p:spPr>
      </p:pic>
      <p:sp>
        <p:nvSpPr>
          <p:cNvPr id="4" name="Espaço Reservado para Número de Slide 3">
            <a:extLst>
              <a:ext uri="{FF2B5EF4-FFF2-40B4-BE49-F238E27FC236}">
                <a16:creationId xmlns:a16="http://schemas.microsoft.com/office/drawing/2014/main" id="{7D49BE1B-58AA-DA4B-9669-3DDADB85B169}"/>
              </a:ext>
            </a:extLst>
          </p:cNvPr>
          <p:cNvSpPr>
            <a:spLocks noGrp="1"/>
          </p:cNvSpPr>
          <p:nvPr>
            <p:ph type="sldNum" sz="quarter" idx="12"/>
          </p:nvPr>
        </p:nvSpPr>
        <p:spPr>
          <a:xfrm>
            <a:off x="10900372" y="6310314"/>
            <a:ext cx="914400" cy="365122"/>
          </a:xfrm>
        </p:spPr>
        <p:txBody>
          <a:bodyPr>
            <a:normAutofit/>
          </a:bodyPr>
          <a:lstStyle/>
          <a:p>
            <a:pPr>
              <a:spcAft>
                <a:spcPts val="600"/>
              </a:spcAft>
            </a:pPr>
            <a:fld id="{6D22F896-40B5-4ADD-8801-0D06FADFA095}" type="slidenum">
              <a:rPr lang="en-US" sz="1050" smtClean="0">
                <a:solidFill>
                  <a:prstClr val="white">
                    <a:tint val="75000"/>
                  </a:prstClr>
                </a:solidFill>
              </a:rPr>
              <a:pPr>
                <a:spcAft>
                  <a:spcPts val="600"/>
                </a:spcAft>
              </a:pPr>
              <a:t>30</a:t>
            </a:fld>
            <a:endParaRPr lang="en-US" sz="1050">
              <a:solidFill>
                <a:prstClr val="white">
                  <a:tint val="75000"/>
                </a:prstClr>
              </a:solidFill>
            </a:endParaRPr>
          </a:p>
        </p:txBody>
      </p:sp>
    </p:spTree>
    <p:extLst>
      <p:ext uri="{BB962C8B-B14F-4D97-AF65-F5344CB8AC3E}">
        <p14:creationId xmlns:p14="http://schemas.microsoft.com/office/powerpoint/2010/main" val="26544169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E1D15C-08B3-5942-B432-309029BE1B27}"/>
              </a:ext>
            </a:extLst>
          </p:cNvPr>
          <p:cNvSpPr>
            <a:spLocks noGrp="1"/>
          </p:cNvSpPr>
          <p:nvPr>
            <p:ph type="title"/>
          </p:nvPr>
        </p:nvSpPr>
        <p:spPr/>
        <p:txBody>
          <a:bodyPr/>
          <a:lstStyle/>
          <a:p>
            <a:r>
              <a:rPr lang="pt-BR" dirty="0"/>
              <a:t>Tipos inteiros</a:t>
            </a:r>
          </a:p>
        </p:txBody>
      </p:sp>
      <p:sp>
        <p:nvSpPr>
          <p:cNvPr id="3" name="Espaço Reservado para Conteúdo 2">
            <a:extLst>
              <a:ext uri="{FF2B5EF4-FFF2-40B4-BE49-F238E27FC236}">
                <a16:creationId xmlns:a16="http://schemas.microsoft.com/office/drawing/2014/main" id="{DA6DA601-78F3-974D-9714-CE91D0F0D761}"/>
              </a:ext>
            </a:extLst>
          </p:cNvPr>
          <p:cNvSpPr>
            <a:spLocks noGrp="1"/>
          </p:cNvSpPr>
          <p:nvPr>
            <p:ph idx="1"/>
          </p:nvPr>
        </p:nvSpPr>
        <p:spPr/>
        <p:txBody>
          <a:bodyPr/>
          <a:lstStyle/>
          <a:p>
            <a:r>
              <a:rPr lang="pt-BR" dirty="0"/>
              <a:t>Declaração de inteiros e seus derivados em C:</a:t>
            </a:r>
          </a:p>
        </p:txBody>
      </p:sp>
      <p:sp>
        <p:nvSpPr>
          <p:cNvPr id="4" name="Espaço Reservado para Número de Slide 3">
            <a:extLst>
              <a:ext uri="{FF2B5EF4-FFF2-40B4-BE49-F238E27FC236}">
                <a16:creationId xmlns:a16="http://schemas.microsoft.com/office/drawing/2014/main" id="{125A7C3A-E40F-B842-9C5A-59843A87A453}"/>
              </a:ext>
            </a:extLst>
          </p:cNvPr>
          <p:cNvSpPr>
            <a:spLocks noGrp="1"/>
          </p:cNvSpPr>
          <p:nvPr>
            <p:ph type="sldNum" sz="quarter" idx="12"/>
          </p:nvPr>
        </p:nvSpPr>
        <p:spPr/>
        <p:txBody>
          <a:bodyPr/>
          <a:lstStyle/>
          <a:p>
            <a:fld id="{6D22F896-40B5-4ADD-8801-0D06FADFA095}" type="slidenum">
              <a:rPr lang="en-US" smtClean="0"/>
              <a:pPr/>
              <a:t>31</a:t>
            </a:fld>
            <a:endParaRPr lang="en-US" dirty="0"/>
          </a:p>
        </p:txBody>
      </p:sp>
      <p:pic>
        <p:nvPicPr>
          <p:cNvPr id="7" name="Imagem 6">
            <a:extLst>
              <a:ext uri="{FF2B5EF4-FFF2-40B4-BE49-F238E27FC236}">
                <a16:creationId xmlns:a16="http://schemas.microsoft.com/office/drawing/2014/main" id="{7F678FCD-682E-9641-9CC1-96ED105475CB}"/>
              </a:ext>
            </a:extLst>
          </p:cNvPr>
          <p:cNvPicPr>
            <a:picLocks noChangeAspect="1"/>
          </p:cNvPicPr>
          <p:nvPr/>
        </p:nvPicPr>
        <p:blipFill>
          <a:blip r:embed="rId2"/>
          <a:stretch>
            <a:fillRect/>
          </a:stretch>
        </p:blipFill>
        <p:spPr>
          <a:xfrm>
            <a:off x="1797050" y="3221872"/>
            <a:ext cx="8597900" cy="2882900"/>
          </a:xfrm>
          <a:prstGeom prst="rect">
            <a:avLst/>
          </a:prstGeom>
        </p:spPr>
      </p:pic>
    </p:spTree>
    <p:extLst>
      <p:ext uri="{BB962C8B-B14F-4D97-AF65-F5344CB8AC3E}">
        <p14:creationId xmlns:p14="http://schemas.microsoft.com/office/powerpoint/2010/main" val="37594236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A0818E-70C3-1546-9BBC-ADDEB41D0563}"/>
              </a:ext>
            </a:extLst>
          </p:cNvPr>
          <p:cNvSpPr>
            <a:spLocks noGrp="1"/>
          </p:cNvSpPr>
          <p:nvPr>
            <p:ph type="title"/>
          </p:nvPr>
        </p:nvSpPr>
        <p:spPr/>
        <p:txBody>
          <a:bodyPr/>
          <a:lstStyle/>
          <a:p>
            <a:r>
              <a:rPr lang="pt-BR" dirty="0"/>
              <a:t>Tipos de Ponto Flutuante</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E26CB8F4-4075-AA43-840E-ED492E96A9C1}"/>
                  </a:ext>
                </a:extLst>
              </p:cNvPr>
              <p:cNvSpPr>
                <a:spLocks noGrp="1"/>
              </p:cNvSpPr>
              <p:nvPr>
                <p:ph idx="1"/>
              </p:nvPr>
            </p:nvSpPr>
            <p:spPr/>
            <p:txBody>
              <a:bodyPr/>
              <a:lstStyle/>
              <a:p>
                <a:r>
                  <a:rPr lang="pt-BR" dirty="0"/>
                  <a:t>O tipo de ponto flutuante engloba os números reais.</a:t>
                </a:r>
              </a:p>
              <a:p>
                <a:r>
                  <a:rPr lang="pt-BR" dirty="0"/>
                  <a:t>São expressados com ponto decimal e não virgula, por exemplo, 3.5 ao invés de 3,5.</a:t>
                </a:r>
              </a:p>
              <a:p>
                <a:r>
                  <a:rPr lang="pt-BR" dirty="0"/>
                  <a:t>Possui duas variantes, o </a:t>
                </a:r>
                <a14:m>
                  <m:oMath xmlns:m="http://schemas.openxmlformats.org/officeDocument/2006/math">
                    <m:r>
                      <a:rPr lang="pt-BR" i="1" dirty="0" smtClean="0">
                        <a:latin typeface="Cambria Math" panose="02040503050406030204" pitchFamily="18" charset="0"/>
                      </a:rPr>
                      <m:t>𝑓𝑙𝑜𝑎𝑡</m:t>
                    </m:r>
                  </m:oMath>
                </a14:m>
                <a:r>
                  <a:rPr lang="pt-BR" dirty="0"/>
                  <a:t> e o </a:t>
                </a:r>
                <a14:m>
                  <m:oMath xmlns:m="http://schemas.openxmlformats.org/officeDocument/2006/math">
                    <m:r>
                      <a:rPr lang="pt-BR" i="1" dirty="0" smtClean="0">
                        <a:latin typeface="Cambria Math" panose="02040503050406030204" pitchFamily="18" charset="0"/>
                      </a:rPr>
                      <m:t>𝑑𝑜𝑢𝑏𝑙𝑒</m:t>
                    </m:r>
                  </m:oMath>
                </a14:m>
                <a:r>
                  <a:rPr lang="pt-BR" dirty="0"/>
                  <a:t>.</a:t>
                </a:r>
              </a:p>
              <a:p>
                <a:r>
                  <a:rPr lang="pt-BR" dirty="0"/>
                  <a:t>A diferença entre os dois é a precisão, o </a:t>
                </a:r>
                <a14:m>
                  <m:oMath xmlns:m="http://schemas.openxmlformats.org/officeDocument/2006/math">
                    <m:r>
                      <a:rPr lang="pt-BR" i="1" dirty="0" smtClean="0">
                        <a:latin typeface="Cambria Math" panose="02040503050406030204" pitchFamily="18" charset="0"/>
                      </a:rPr>
                      <m:t>𝑑𝑜𝑢𝑏𝑙𝑒</m:t>
                    </m:r>
                  </m:oMath>
                </a14:m>
                <a:r>
                  <a:rPr lang="pt-BR" dirty="0"/>
                  <a:t> possui uma precisão maior que o </a:t>
                </a:r>
                <a14:m>
                  <m:oMath xmlns:m="http://schemas.openxmlformats.org/officeDocument/2006/math">
                    <m:r>
                      <a:rPr lang="pt-BR" i="1" dirty="0" smtClean="0">
                        <a:latin typeface="Cambria Math" panose="02040503050406030204" pitchFamily="18" charset="0"/>
                      </a:rPr>
                      <m:t>𝑓𝑙𝑜𝑎𝑡</m:t>
                    </m:r>
                  </m:oMath>
                </a14:m>
                <a:r>
                  <a:rPr lang="pt-BR" dirty="0"/>
                  <a:t> e ocupa o dobro de memória.</a:t>
                </a:r>
              </a:p>
              <a:p>
                <a:endParaRPr lang="pt-BR" dirty="0"/>
              </a:p>
            </p:txBody>
          </p:sp>
        </mc:Choice>
        <mc:Fallback xmlns="">
          <p:sp>
            <p:nvSpPr>
              <p:cNvPr id="3" name="Espaço Reservado para Conteúdo 2">
                <a:extLst>
                  <a:ext uri="{FF2B5EF4-FFF2-40B4-BE49-F238E27FC236}">
                    <a16:creationId xmlns:a16="http://schemas.microsoft.com/office/drawing/2014/main" id="{E26CB8F4-4075-AA43-840E-ED492E96A9C1}"/>
                  </a:ext>
                </a:extLst>
              </p:cNvPr>
              <p:cNvSpPr>
                <a:spLocks noGrp="1" noRot="1" noChangeAspect="1" noMove="1" noResize="1" noEditPoints="1" noAdjustHandles="1" noChangeArrowheads="1" noChangeShapeType="1" noTextEdit="1"/>
              </p:cNvSpPr>
              <p:nvPr>
                <p:ph idx="1"/>
              </p:nvPr>
            </p:nvSpPr>
            <p:spPr>
              <a:blipFill>
                <a:blip r:embed="rId2"/>
                <a:stretch>
                  <a:fillRect l="-792" t="-2113"/>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3612CB67-F784-C440-8038-2B08E6B3CCA1}"/>
              </a:ext>
            </a:extLst>
          </p:cNvPr>
          <p:cNvSpPr>
            <a:spLocks noGrp="1"/>
          </p:cNvSpPr>
          <p:nvPr>
            <p:ph type="sldNum" sz="quarter" idx="12"/>
          </p:nvPr>
        </p:nvSpPr>
        <p:spPr/>
        <p:txBody>
          <a:bodyPr/>
          <a:lstStyle/>
          <a:p>
            <a:fld id="{6D22F896-40B5-4ADD-8801-0D06FADFA095}" type="slidenum">
              <a:rPr lang="en-US" smtClean="0"/>
              <a:pPr/>
              <a:t>32</a:t>
            </a:fld>
            <a:endParaRPr lang="en-US" dirty="0"/>
          </a:p>
        </p:txBody>
      </p:sp>
      <p:pic>
        <p:nvPicPr>
          <p:cNvPr id="6" name="Imagem 5">
            <a:extLst>
              <a:ext uri="{FF2B5EF4-FFF2-40B4-BE49-F238E27FC236}">
                <a16:creationId xmlns:a16="http://schemas.microsoft.com/office/drawing/2014/main" id="{6F115024-0C80-5E44-867D-77F9CDFD39C2}"/>
              </a:ext>
            </a:extLst>
          </p:cNvPr>
          <p:cNvPicPr>
            <a:picLocks noChangeAspect="1"/>
          </p:cNvPicPr>
          <p:nvPr/>
        </p:nvPicPr>
        <p:blipFill>
          <a:blip r:embed="rId3"/>
          <a:stretch>
            <a:fillRect/>
          </a:stretch>
        </p:blipFill>
        <p:spPr>
          <a:xfrm>
            <a:off x="2947251" y="5313889"/>
            <a:ext cx="5080000" cy="1244600"/>
          </a:xfrm>
          <a:prstGeom prst="rect">
            <a:avLst/>
          </a:prstGeom>
        </p:spPr>
      </p:pic>
    </p:spTree>
    <p:extLst>
      <p:ext uri="{BB962C8B-B14F-4D97-AF65-F5344CB8AC3E}">
        <p14:creationId xmlns:p14="http://schemas.microsoft.com/office/powerpoint/2010/main" val="26956437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64CDD0-DAC2-F342-8AEB-0137A93E3660}"/>
              </a:ext>
            </a:extLst>
          </p:cNvPr>
          <p:cNvSpPr>
            <a:spLocks noGrp="1"/>
          </p:cNvSpPr>
          <p:nvPr>
            <p:ph type="title"/>
          </p:nvPr>
        </p:nvSpPr>
        <p:spPr/>
        <p:txBody>
          <a:bodyPr/>
          <a:lstStyle/>
          <a:p>
            <a:r>
              <a:rPr lang="pt-BR" dirty="0"/>
              <a:t>Caracteres</a:t>
            </a:r>
          </a:p>
        </p:txBody>
      </p:sp>
      <p:sp>
        <p:nvSpPr>
          <p:cNvPr id="3" name="Espaço Reservado para Conteúdo 2">
            <a:extLst>
              <a:ext uri="{FF2B5EF4-FFF2-40B4-BE49-F238E27FC236}">
                <a16:creationId xmlns:a16="http://schemas.microsoft.com/office/drawing/2014/main" id="{197FD2B4-5A5E-5E40-9ED0-42AAA07AA615}"/>
              </a:ext>
            </a:extLst>
          </p:cNvPr>
          <p:cNvSpPr>
            <a:spLocks noGrp="1"/>
          </p:cNvSpPr>
          <p:nvPr>
            <p:ph idx="1"/>
          </p:nvPr>
        </p:nvSpPr>
        <p:spPr/>
        <p:txBody>
          <a:bodyPr/>
          <a:lstStyle/>
          <a:p>
            <a:r>
              <a:rPr lang="pt-BR" dirty="0"/>
              <a:t>Em C temos um tipo especial que armazena um caractere. </a:t>
            </a:r>
          </a:p>
          <a:p>
            <a:r>
              <a:rPr lang="pt-BR" dirty="0"/>
              <a:t>Na verdade o valor armazenado é um inteiro entre 0 e 127, sendo que cada número corresponde a um caractere.</a:t>
            </a:r>
          </a:p>
          <a:p>
            <a:r>
              <a:rPr lang="pt-BR" dirty="0"/>
              <a:t>O caractere após o símbolo de atribuição ( = ) deve estar entre aspas simples</a:t>
            </a:r>
          </a:p>
          <a:p>
            <a:endParaRPr lang="pt-BR" dirty="0"/>
          </a:p>
          <a:p>
            <a:r>
              <a:rPr lang="pt-BR" dirty="0"/>
              <a:t>ARMAZENA SOMENTE UM CARACTERE</a:t>
            </a:r>
          </a:p>
        </p:txBody>
      </p:sp>
      <p:sp>
        <p:nvSpPr>
          <p:cNvPr id="4" name="Espaço Reservado para Número de Slide 3">
            <a:extLst>
              <a:ext uri="{FF2B5EF4-FFF2-40B4-BE49-F238E27FC236}">
                <a16:creationId xmlns:a16="http://schemas.microsoft.com/office/drawing/2014/main" id="{2392EA2F-B5C3-8945-A61A-2317E71E2158}"/>
              </a:ext>
            </a:extLst>
          </p:cNvPr>
          <p:cNvSpPr>
            <a:spLocks noGrp="1"/>
          </p:cNvSpPr>
          <p:nvPr>
            <p:ph type="sldNum" sz="quarter" idx="12"/>
          </p:nvPr>
        </p:nvSpPr>
        <p:spPr/>
        <p:txBody>
          <a:bodyPr/>
          <a:lstStyle/>
          <a:p>
            <a:fld id="{6D22F896-40B5-4ADD-8801-0D06FADFA095}" type="slidenum">
              <a:rPr lang="en-US" smtClean="0"/>
              <a:pPr/>
              <a:t>33</a:t>
            </a:fld>
            <a:endParaRPr lang="en-US" dirty="0"/>
          </a:p>
        </p:txBody>
      </p:sp>
      <p:pic>
        <p:nvPicPr>
          <p:cNvPr id="5" name="Imagem 4">
            <a:extLst>
              <a:ext uri="{FF2B5EF4-FFF2-40B4-BE49-F238E27FC236}">
                <a16:creationId xmlns:a16="http://schemas.microsoft.com/office/drawing/2014/main" id="{28A81359-277C-1E46-8573-B55D7C68D5FA}"/>
              </a:ext>
            </a:extLst>
          </p:cNvPr>
          <p:cNvPicPr>
            <a:picLocks noChangeAspect="1"/>
          </p:cNvPicPr>
          <p:nvPr/>
        </p:nvPicPr>
        <p:blipFill>
          <a:blip r:embed="rId2"/>
          <a:stretch>
            <a:fillRect/>
          </a:stretch>
        </p:blipFill>
        <p:spPr>
          <a:xfrm>
            <a:off x="3834295" y="5622172"/>
            <a:ext cx="3860800" cy="482600"/>
          </a:xfrm>
          <a:prstGeom prst="rect">
            <a:avLst/>
          </a:prstGeom>
        </p:spPr>
      </p:pic>
    </p:spTree>
    <p:extLst>
      <p:ext uri="{BB962C8B-B14F-4D97-AF65-F5344CB8AC3E}">
        <p14:creationId xmlns:p14="http://schemas.microsoft.com/office/powerpoint/2010/main" val="32064749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62D2AB-D8D5-EA42-B511-4D1DE30CC4D7}"/>
              </a:ext>
            </a:extLst>
          </p:cNvPr>
          <p:cNvSpPr>
            <a:spLocks noGrp="1"/>
          </p:cNvSpPr>
          <p:nvPr>
            <p:ph type="title"/>
          </p:nvPr>
        </p:nvSpPr>
        <p:spPr/>
        <p:txBody>
          <a:bodyPr/>
          <a:lstStyle/>
          <a:p>
            <a:r>
              <a:rPr lang="pt-BR" dirty="0"/>
              <a:t>Tipo Booleano em C</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15869411-A246-604F-9A1E-A4FC24E1882A}"/>
                  </a:ext>
                </a:extLst>
              </p:cNvPr>
              <p:cNvSpPr>
                <a:spLocks noGrp="1"/>
              </p:cNvSpPr>
              <p:nvPr>
                <p:ph idx="1"/>
              </p:nvPr>
            </p:nvSpPr>
            <p:spPr/>
            <p:txBody>
              <a:bodyPr/>
              <a:lstStyle/>
              <a:p>
                <a:r>
                  <a:rPr lang="pt-BR" dirty="0"/>
                  <a:t>C não possui um tipo especifico para variáveis booleanas, sendo assim:</a:t>
                </a:r>
              </a:p>
              <a:p>
                <a:endParaRPr lang="pt-BR" dirty="0"/>
              </a:p>
              <a:p>
                <a14:m>
                  <m:oMath xmlns:m="http://schemas.openxmlformats.org/officeDocument/2006/math">
                    <m:r>
                      <a:rPr lang="pt-BR" i="1" dirty="0" smtClean="0">
                        <a:latin typeface="Cambria Math" panose="02040503050406030204" pitchFamily="18" charset="0"/>
                      </a:rPr>
                      <m:t>0</m:t>
                    </m:r>
                  </m:oMath>
                </a14:m>
                <a:r>
                  <a:rPr lang="pt-BR" dirty="0"/>
                  <a:t> é considerado Falso</a:t>
                </a:r>
              </a:p>
              <a:p>
                <a14:m>
                  <m:oMath xmlns:m="http://schemas.openxmlformats.org/officeDocument/2006/math">
                    <m:r>
                      <a:rPr lang="en-US" b="0" i="1" dirty="0" smtClean="0">
                        <a:latin typeface="Cambria Math" panose="02040503050406030204" pitchFamily="18" charset="0"/>
                      </a:rPr>
                      <m:t>≥</m:t>
                    </m:r>
                    <m:r>
                      <a:rPr lang="pt-BR" i="1" dirty="0" smtClean="0">
                        <a:latin typeface="Cambria Math" panose="02040503050406030204" pitchFamily="18" charset="0"/>
                      </a:rPr>
                      <m:t>1</m:t>
                    </m:r>
                  </m:oMath>
                </a14:m>
                <a:r>
                  <a:rPr lang="pt-BR" dirty="0"/>
                  <a:t> é considerado Verdadeiro</a:t>
                </a:r>
              </a:p>
              <a:p>
                <a:endParaRPr lang="pt-BR" dirty="0"/>
              </a:p>
              <a:p>
                <a:r>
                  <a:rPr lang="pt-BR" dirty="0"/>
                  <a:t>Geralmente se usa variáveis inteiras para simular variáveis booleanas.</a:t>
                </a:r>
              </a:p>
            </p:txBody>
          </p:sp>
        </mc:Choice>
        <mc:Fallback xmlns="">
          <p:sp>
            <p:nvSpPr>
              <p:cNvPr id="3" name="Espaço Reservado para Conteúdo 2">
                <a:extLst>
                  <a:ext uri="{FF2B5EF4-FFF2-40B4-BE49-F238E27FC236}">
                    <a16:creationId xmlns:a16="http://schemas.microsoft.com/office/drawing/2014/main" id="{15869411-A246-604F-9A1E-A4FC24E1882A}"/>
                  </a:ext>
                </a:extLst>
              </p:cNvPr>
              <p:cNvSpPr>
                <a:spLocks noGrp="1" noRot="1" noChangeAspect="1" noMove="1" noResize="1" noEditPoints="1" noAdjustHandles="1" noChangeArrowheads="1" noChangeShapeType="1" noTextEdit="1"/>
              </p:cNvSpPr>
              <p:nvPr>
                <p:ph idx="1"/>
              </p:nvPr>
            </p:nvSpPr>
            <p:spPr>
              <a:blipFill>
                <a:blip r:embed="rId2"/>
                <a:stretch>
                  <a:fillRect l="-792" t="-2113"/>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9B59AC43-D645-D543-B338-A5832FCB47FE}"/>
              </a:ext>
            </a:extLst>
          </p:cNvPr>
          <p:cNvSpPr>
            <a:spLocks noGrp="1"/>
          </p:cNvSpPr>
          <p:nvPr>
            <p:ph type="sldNum" sz="quarter" idx="12"/>
          </p:nvPr>
        </p:nvSpPr>
        <p:spPr/>
        <p:txBody>
          <a:bodyPr/>
          <a:lstStyle/>
          <a:p>
            <a:fld id="{6D22F896-40B5-4ADD-8801-0D06FADFA095}" type="slidenum">
              <a:rPr lang="en-US" smtClean="0"/>
              <a:pPr/>
              <a:t>34</a:t>
            </a:fld>
            <a:endParaRPr lang="en-US" dirty="0"/>
          </a:p>
        </p:txBody>
      </p:sp>
    </p:spTree>
    <p:extLst>
      <p:ext uri="{BB962C8B-B14F-4D97-AF65-F5344CB8AC3E}">
        <p14:creationId xmlns:p14="http://schemas.microsoft.com/office/powerpoint/2010/main" val="42750248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963836-A0E5-2B4E-BD87-8D5F85EFBFF1}"/>
              </a:ext>
            </a:extLst>
          </p:cNvPr>
          <p:cNvSpPr>
            <a:spLocks noGrp="1"/>
          </p:cNvSpPr>
          <p:nvPr>
            <p:ph type="title"/>
          </p:nvPr>
        </p:nvSpPr>
        <p:spPr/>
        <p:txBody>
          <a:bodyPr/>
          <a:lstStyle/>
          <a:p>
            <a:r>
              <a:rPr lang="pt-BR" dirty="0"/>
              <a:t>Vetores</a:t>
            </a:r>
          </a:p>
        </p:txBody>
      </p:sp>
      <p:sp>
        <p:nvSpPr>
          <p:cNvPr id="3" name="Espaço Reservado para Conteúdo 2">
            <a:extLst>
              <a:ext uri="{FF2B5EF4-FFF2-40B4-BE49-F238E27FC236}">
                <a16:creationId xmlns:a16="http://schemas.microsoft.com/office/drawing/2014/main" id="{2CAD3CDC-E56F-A746-925A-7F2D9AC57BA8}"/>
              </a:ext>
            </a:extLst>
          </p:cNvPr>
          <p:cNvSpPr>
            <a:spLocks noGrp="1"/>
          </p:cNvSpPr>
          <p:nvPr>
            <p:ph idx="1"/>
          </p:nvPr>
        </p:nvSpPr>
        <p:spPr/>
        <p:txBody>
          <a:bodyPr/>
          <a:lstStyle/>
          <a:p>
            <a:r>
              <a:rPr lang="pt-BR" dirty="0"/>
              <a:t>Vetores são um conjunto contíguo de memória dividido em porções tendo o tamanho de um tipo por base.</a:t>
            </a:r>
          </a:p>
          <a:p>
            <a:r>
              <a:rPr lang="pt-BR" dirty="0"/>
              <a:t>Serve para armazenar múltiplos valores utilizando somente um nome identificador.</a:t>
            </a:r>
          </a:p>
          <a:p>
            <a:r>
              <a:rPr lang="pt-BR" dirty="0"/>
              <a:t>A declaração de um vetor pode ser feito com ou sem inicialização de valores.</a:t>
            </a:r>
          </a:p>
        </p:txBody>
      </p:sp>
      <p:sp>
        <p:nvSpPr>
          <p:cNvPr id="4" name="Espaço Reservado para Número de Slide 3">
            <a:extLst>
              <a:ext uri="{FF2B5EF4-FFF2-40B4-BE49-F238E27FC236}">
                <a16:creationId xmlns:a16="http://schemas.microsoft.com/office/drawing/2014/main" id="{A3F782DF-35A7-1A48-805D-481042601403}"/>
              </a:ext>
            </a:extLst>
          </p:cNvPr>
          <p:cNvSpPr>
            <a:spLocks noGrp="1"/>
          </p:cNvSpPr>
          <p:nvPr>
            <p:ph type="sldNum" sz="quarter" idx="12"/>
          </p:nvPr>
        </p:nvSpPr>
        <p:spPr/>
        <p:txBody>
          <a:bodyPr/>
          <a:lstStyle/>
          <a:p>
            <a:fld id="{6D22F896-40B5-4ADD-8801-0D06FADFA095}" type="slidenum">
              <a:rPr lang="en-US" smtClean="0"/>
              <a:pPr/>
              <a:t>35</a:t>
            </a:fld>
            <a:endParaRPr lang="en-US" dirty="0"/>
          </a:p>
        </p:txBody>
      </p:sp>
      <p:pic>
        <p:nvPicPr>
          <p:cNvPr id="6" name="Imagem 5">
            <a:extLst>
              <a:ext uri="{FF2B5EF4-FFF2-40B4-BE49-F238E27FC236}">
                <a16:creationId xmlns:a16="http://schemas.microsoft.com/office/drawing/2014/main" id="{4DCC2D1A-688C-8D4E-A50C-4047E31AB205}"/>
              </a:ext>
            </a:extLst>
          </p:cNvPr>
          <p:cNvPicPr>
            <a:picLocks noChangeAspect="1"/>
          </p:cNvPicPr>
          <p:nvPr/>
        </p:nvPicPr>
        <p:blipFill>
          <a:blip r:embed="rId2"/>
          <a:stretch>
            <a:fillRect/>
          </a:stretch>
        </p:blipFill>
        <p:spPr>
          <a:xfrm>
            <a:off x="1757570" y="4935268"/>
            <a:ext cx="8022535" cy="1308640"/>
          </a:xfrm>
          <a:prstGeom prst="rect">
            <a:avLst/>
          </a:prstGeom>
        </p:spPr>
      </p:pic>
    </p:spTree>
    <p:extLst>
      <p:ext uri="{BB962C8B-B14F-4D97-AF65-F5344CB8AC3E}">
        <p14:creationId xmlns:p14="http://schemas.microsoft.com/office/powerpoint/2010/main" val="41496852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ECEA6E-81D6-D344-9A50-60674725199A}"/>
              </a:ext>
            </a:extLst>
          </p:cNvPr>
          <p:cNvSpPr>
            <a:spLocks noGrp="1"/>
          </p:cNvSpPr>
          <p:nvPr>
            <p:ph type="title"/>
          </p:nvPr>
        </p:nvSpPr>
        <p:spPr/>
        <p:txBody>
          <a:bodyPr/>
          <a:lstStyle/>
          <a:p>
            <a:r>
              <a:rPr lang="pt-BR" dirty="0"/>
              <a:t>Cadeia de Caracteres ou </a:t>
            </a:r>
            <a:r>
              <a:rPr lang="pt-BR" dirty="0" err="1"/>
              <a:t>Strings</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97767C9-2523-6C42-BF37-E3BE2F68FA3B}"/>
                  </a:ext>
                </a:extLst>
              </p:cNvPr>
              <p:cNvSpPr>
                <a:spLocks noGrp="1"/>
              </p:cNvSpPr>
              <p:nvPr>
                <p:ph idx="1"/>
              </p:nvPr>
            </p:nvSpPr>
            <p:spPr/>
            <p:txBody>
              <a:bodyPr/>
              <a:lstStyle/>
              <a:p>
                <a:r>
                  <a:rPr lang="pt-BR" dirty="0"/>
                  <a:t>Cadeias de caracteres ou </a:t>
                </a:r>
                <a14:m>
                  <m:oMath xmlns:m="http://schemas.openxmlformats.org/officeDocument/2006/math">
                    <m:r>
                      <a:rPr lang="pt-BR" i="1" dirty="0" smtClean="0">
                        <a:latin typeface="Cambria Math" panose="02040503050406030204" pitchFamily="18" charset="0"/>
                      </a:rPr>
                      <m:t>𝑠𝑡𝑟𝑖𝑛𝑔𝑠</m:t>
                    </m:r>
                  </m:oMath>
                </a14:m>
                <a:r>
                  <a:rPr lang="pt-BR" dirty="0"/>
                  <a:t> servem para armazenar palavras, frases, textos.</a:t>
                </a:r>
              </a:p>
              <a:p>
                <a:r>
                  <a:rPr lang="pt-BR" dirty="0"/>
                  <a:t>Consiste de um vetor de caracteres onde cada posição é uma letra do texto.</a:t>
                </a:r>
              </a:p>
              <a:p>
                <a:r>
                  <a:rPr lang="pt-BR" dirty="0"/>
                  <a:t>A declaração é feita da mesma forma que um vetor, porém podemos iniciar com um texto entre aspas.</a:t>
                </a:r>
              </a:p>
              <a:p>
                <a:endParaRPr lang="pt-BR" dirty="0"/>
              </a:p>
              <a:p>
                <a:endParaRPr lang="pt-BR" dirty="0"/>
              </a:p>
            </p:txBody>
          </p:sp>
        </mc:Choice>
        <mc:Fallback xmlns="">
          <p:sp>
            <p:nvSpPr>
              <p:cNvPr id="3" name="Espaço Reservado para Conteúdo 2">
                <a:extLst>
                  <a:ext uri="{FF2B5EF4-FFF2-40B4-BE49-F238E27FC236}">
                    <a16:creationId xmlns:a16="http://schemas.microsoft.com/office/drawing/2014/main" id="{F97767C9-2523-6C42-BF37-E3BE2F68FA3B}"/>
                  </a:ext>
                </a:extLst>
              </p:cNvPr>
              <p:cNvSpPr>
                <a:spLocks noGrp="1" noRot="1" noChangeAspect="1" noMove="1" noResize="1" noEditPoints="1" noAdjustHandles="1" noChangeArrowheads="1" noChangeShapeType="1" noTextEdit="1"/>
              </p:cNvSpPr>
              <p:nvPr>
                <p:ph idx="1"/>
              </p:nvPr>
            </p:nvSpPr>
            <p:spPr>
              <a:blipFill>
                <a:blip r:embed="rId2"/>
                <a:stretch>
                  <a:fillRect l="-792" t="-2113" r="-1715"/>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B1C64002-71C1-B94D-B35C-19E21AB4E351}"/>
              </a:ext>
            </a:extLst>
          </p:cNvPr>
          <p:cNvSpPr>
            <a:spLocks noGrp="1"/>
          </p:cNvSpPr>
          <p:nvPr>
            <p:ph type="sldNum" sz="quarter" idx="12"/>
          </p:nvPr>
        </p:nvSpPr>
        <p:spPr/>
        <p:txBody>
          <a:bodyPr/>
          <a:lstStyle/>
          <a:p>
            <a:fld id="{6D22F896-40B5-4ADD-8801-0D06FADFA095}" type="slidenum">
              <a:rPr lang="en-US" smtClean="0"/>
              <a:pPr/>
              <a:t>36</a:t>
            </a:fld>
            <a:endParaRPr lang="en-US" dirty="0"/>
          </a:p>
        </p:txBody>
      </p:sp>
      <p:pic>
        <p:nvPicPr>
          <p:cNvPr id="6" name="Imagem 5">
            <a:extLst>
              <a:ext uri="{FF2B5EF4-FFF2-40B4-BE49-F238E27FC236}">
                <a16:creationId xmlns:a16="http://schemas.microsoft.com/office/drawing/2014/main" id="{F837601D-27E4-0240-A264-9677331B6938}"/>
              </a:ext>
            </a:extLst>
          </p:cNvPr>
          <p:cNvPicPr>
            <a:picLocks noChangeAspect="1"/>
          </p:cNvPicPr>
          <p:nvPr/>
        </p:nvPicPr>
        <p:blipFill>
          <a:blip r:embed="rId3"/>
          <a:stretch>
            <a:fillRect/>
          </a:stretch>
        </p:blipFill>
        <p:spPr>
          <a:xfrm>
            <a:off x="1460776" y="5146741"/>
            <a:ext cx="8610876" cy="958031"/>
          </a:xfrm>
          <a:prstGeom prst="rect">
            <a:avLst/>
          </a:prstGeom>
        </p:spPr>
      </p:pic>
    </p:spTree>
    <p:extLst>
      <p:ext uri="{BB962C8B-B14F-4D97-AF65-F5344CB8AC3E}">
        <p14:creationId xmlns:p14="http://schemas.microsoft.com/office/powerpoint/2010/main" val="42149600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A8B1E4-922E-594D-B281-2843187E59CD}"/>
              </a:ext>
            </a:extLst>
          </p:cNvPr>
          <p:cNvSpPr>
            <a:spLocks noGrp="1"/>
          </p:cNvSpPr>
          <p:nvPr>
            <p:ph type="title"/>
          </p:nvPr>
        </p:nvSpPr>
        <p:spPr/>
        <p:txBody>
          <a:bodyPr/>
          <a:lstStyle/>
          <a:p>
            <a:r>
              <a:rPr lang="pt-BR" dirty="0"/>
              <a:t>Matrizes</a:t>
            </a:r>
          </a:p>
        </p:txBody>
      </p:sp>
      <p:sp>
        <p:nvSpPr>
          <p:cNvPr id="3" name="Espaço Reservado para Conteúdo 2">
            <a:extLst>
              <a:ext uri="{FF2B5EF4-FFF2-40B4-BE49-F238E27FC236}">
                <a16:creationId xmlns:a16="http://schemas.microsoft.com/office/drawing/2014/main" id="{D4E2707D-743E-4940-B4B0-8A6717115E28}"/>
              </a:ext>
            </a:extLst>
          </p:cNvPr>
          <p:cNvSpPr>
            <a:spLocks noGrp="1"/>
          </p:cNvSpPr>
          <p:nvPr>
            <p:ph idx="1"/>
          </p:nvPr>
        </p:nvSpPr>
        <p:spPr/>
        <p:txBody>
          <a:bodyPr/>
          <a:lstStyle/>
          <a:p>
            <a:r>
              <a:rPr lang="pt-BR" dirty="0"/>
              <a:t>Matrizes oferecem a possibilidade de representar uma matriz em um programa de computador.</a:t>
            </a:r>
          </a:p>
          <a:p>
            <a:r>
              <a:rPr lang="pt-BR" dirty="0"/>
              <a:t>Apesar de ser normal utilizar matrizes bi- e </a:t>
            </a:r>
            <a:r>
              <a:rPr lang="pt-BR" dirty="0" err="1"/>
              <a:t>tri-dimensionais</a:t>
            </a:r>
            <a:r>
              <a:rPr lang="pt-BR" dirty="0"/>
              <a:t>, C permite a criação de matrizes de qualquer ordem.</a:t>
            </a:r>
          </a:p>
        </p:txBody>
      </p:sp>
      <p:sp>
        <p:nvSpPr>
          <p:cNvPr id="4" name="Espaço Reservado para Número de Slide 3">
            <a:extLst>
              <a:ext uri="{FF2B5EF4-FFF2-40B4-BE49-F238E27FC236}">
                <a16:creationId xmlns:a16="http://schemas.microsoft.com/office/drawing/2014/main" id="{269AB921-4A83-F145-A72C-AA2AF48FD022}"/>
              </a:ext>
            </a:extLst>
          </p:cNvPr>
          <p:cNvSpPr>
            <a:spLocks noGrp="1"/>
          </p:cNvSpPr>
          <p:nvPr>
            <p:ph type="sldNum" sz="quarter" idx="12"/>
          </p:nvPr>
        </p:nvSpPr>
        <p:spPr/>
        <p:txBody>
          <a:bodyPr/>
          <a:lstStyle/>
          <a:p>
            <a:fld id="{6D22F896-40B5-4ADD-8801-0D06FADFA095}" type="slidenum">
              <a:rPr lang="en-US" smtClean="0"/>
              <a:pPr/>
              <a:t>37</a:t>
            </a:fld>
            <a:endParaRPr lang="en-US" dirty="0"/>
          </a:p>
        </p:txBody>
      </p:sp>
      <p:pic>
        <p:nvPicPr>
          <p:cNvPr id="7" name="Imagem 6">
            <a:extLst>
              <a:ext uri="{FF2B5EF4-FFF2-40B4-BE49-F238E27FC236}">
                <a16:creationId xmlns:a16="http://schemas.microsoft.com/office/drawing/2014/main" id="{7B796C6F-AADA-BC4D-8552-9DD6FDEFE55D}"/>
              </a:ext>
            </a:extLst>
          </p:cNvPr>
          <p:cNvPicPr>
            <a:picLocks noChangeAspect="1"/>
          </p:cNvPicPr>
          <p:nvPr/>
        </p:nvPicPr>
        <p:blipFill>
          <a:blip r:embed="rId2"/>
          <a:stretch>
            <a:fillRect/>
          </a:stretch>
        </p:blipFill>
        <p:spPr>
          <a:xfrm>
            <a:off x="1340126" y="4568135"/>
            <a:ext cx="8610600" cy="1193800"/>
          </a:xfrm>
          <a:prstGeom prst="rect">
            <a:avLst/>
          </a:prstGeom>
        </p:spPr>
      </p:pic>
    </p:spTree>
    <p:extLst>
      <p:ext uri="{BB962C8B-B14F-4D97-AF65-F5344CB8AC3E}">
        <p14:creationId xmlns:p14="http://schemas.microsoft.com/office/powerpoint/2010/main" val="24427397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8A361F-EB33-7D41-8F2B-F2385B372907}"/>
              </a:ext>
            </a:extLst>
          </p:cNvPr>
          <p:cNvSpPr>
            <a:spLocks noGrp="1"/>
          </p:cNvSpPr>
          <p:nvPr>
            <p:ph type="title"/>
          </p:nvPr>
        </p:nvSpPr>
        <p:spPr/>
        <p:txBody>
          <a:bodyPr/>
          <a:lstStyle/>
          <a:p>
            <a:r>
              <a:rPr lang="pt-BR" dirty="0"/>
              <a:t>Como utilizar uma variável já declarada</a:t>
            </a:r>
          </a:p>
        </p:txBody>
      </p:sp>
      <p:sp>
        <p:nvSpPr>
          <p:cNvPr id="3" name="Espaço Reservado para Conteúdo 2">
            <a:extLst>
              <a:ext uri="{FF2B5EF4-FFF2-40B4-BE49-F238E27FC236}">
                <a16:creationId xmlns:a16="http://schemas.microsoft.com/office/drawing/2014/main" id="{ACE4D513-D38D-9F4F-8A05-3FFDBB587BB2}"/>
              </a:ext>
            </a:extLst>
          </p:cNvPr>
          <p:cNvSpPr>
            <a:spLocks noGrp="1"/>
          </p:cNvSpPr>
          <p:nvPr>
            <p:ph idx="1"/>
          </p:nvPr>
        </p:nvSpPr>
        <p:spPr/>
        <p:txBody>
          <a:bodyPr>
            <a:normAutofit/>
          </a:bodyPr>
          <a:lstStyle/>
          <a:p>
            <a:r>
              <a:rPr lang="pt-BR" dirty="0"/>
              <a:t>Após a declaração da variável podemos utilizá-la em nosso programa referindo-se apenas ao seu nome, sem a necessidade de informar o tipo.</a:t>
            </a:r>
          </a:p>
          <a:p>
            <a:r>
              <a:rPr lang="pt-BR" dirty="0"/>
              <a:t>Podemos mudar o seu valor também, desde que o novo valor seja do mesmo tipo da variável.</a:t>
            </a:r>
          </a:p>
          <a:p>
            <a:pPr lvl="1"/>
            <a:r>
              <a:rPr lang="pt-BR" dirty="0"/>
              <a:t>Tentar armazenar um caractere em um </a:t>
            </a:r>
            <a:r>
              <a:rPr lang="pt-BR" dirty="0" err="1"/>
              <a:t>float</a:t>
            </a:r>
            <a:r>
              <a:rPr lang="pt-BR" dirty="0"/>
              <a:t>, pode gerar erros no programa.</a:t>
            </a:r>
          </a:p>
          <a:p>
            <a:pPr lvl="1"/>
            <a:endParaRPr lang="pt-BR" dirty="0"/>
          </a:p>
          <a:p>
            <a:r>
              <a:rPr lang="pt-BR" dirty="0"/>
              <a:t>Podemos realizar operações aritméticas entre variáveis, relacionais e lógicas.</a:t>
            </a:r>
          </a:p>
          <a:p>
            <a:pPr marL="0" indent="0">
              <a:buNone/>
            </a:pPr>
            <a:endParaRPr lang="pt-BR" dirty="0"/>
          </a:p>
        </p:txBody>
      </p:sp>
      <p:sp>
        <p:nvSpPr>
          <p:cNvPr id="4" name="Espaço Reservado para Número de Slide 3">
            <a:extLst>
              <a:ext uri="{FF2B5EF4-FFF2-40B4-BE49-F238E27FC236}">
                <a16:creationId xmlns:a16="http://schemas.microsoft.com/office/drawing/2014/main" id="{CC3E13A7-7C36-C44E-9FA8-4B2D17C5ADEA}"/>
              </a:ext>
            </a:extLst>
          </p:cNvPr>
          <p:cNvSpPr>
            <a:spLocks noGrp="1"/>
          </p:cNvSpPr>
          <p:nvPr>
            <p:ph type="sldNum" sz="quarter" idx="12"/>
          </p:nvPr>
        </p:nvSpPr>
        <p:spPr/>
        <p:txBody>
          <a:bodyPr/>
          <a:lstStyle/>
          <a:p>
            <a:fld id="{6D22F896-40B5-4ADD-8801-0D06FADFA095}" type="slidenum">
              <a:rPr lang="en-US" smtClean="0"/>
              <a:pPr/>
              <a:t>38</a:t>
            </a:fld>
            <a:endParaRPr lang="en-US" dirty="0"/>
          </a:p>
        </p:txBody>
      </p:sp>
    </p:spTree>
    <p:extLst>
      <p:ext uri="{BB962C8B-B14F-4D97-AF65-F5344CB8AC3E}">
        <p14:creationId xmlns:p14="http://schemas.microsoft.com/office/powerpoint/2010/main" val="35501668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021613-7D90-DA48-91B5-C9EE32FC159F}"/>
              </a:ext>
            </a:extLst>
          </p:cNvPr>
          <p:cNvSpPr>
            <a:spLocks noGrp="1"/>
          </p:cNvSpPr>
          <p:nvPr>
            <p:ph type="title"/>
          </p:nvPr>
        </p:nvSpPr>
        <p:spPr/>
        <p:txBody>
          <a:bodyPr/>
          <a:lstStyle/>
          <a:p>
            <a:r>
              <a:rPr lang="pt-BR" dirty="0"/>
              <a:t>Como utilizar uma variável já declarada</a:t>
            </a:r>
          </a:p>
        </p:txBody>
      </p:sp>
      <p:sp>
        <p:nvSpPr>
          <p:cNvPr id="4" name="Espaço Reservado para Número de Slide 3">
            <a:extLst>
              <a:ext uri="{FF2B5EF4-FFF2-40B4-BE49-F238E27FC236}">
                <a16:creationId xmlns:a16="http://schemas.microsoft.com/office/drawing/2014/main" id="{4E56A574-21FA-A245-8A9B-139B9D024BC1}"/>
              </a:ext>
            </a:extLst>
          </p:cNvPr>
          <p:cNvSpPr>
            <a:spLocks noGrp="1"/>
          </p:cNvSpPr>
          <p:nvPr>
            <p:ph type="sldNum" sz="quarter" idx="12"/>
          </p:nvPr>
        </p:nvSpPr>
        <p:spPr/>
        <p:txBody>
          <a:bodyPr/>
          <a:lstStyle/>
          <a:p>
            <a:fld id="{6D22F896-40B5-4ADD-8801-0D06FADFA095}" type="slidenum">
              <a:rPr lang="en-US" smtClean="0"/>
              <a:pPr/>
              <a:t>39</a:t>
            </a:fld>
            <a:endParaRPr lang="en-US" dirty="0"/>
          </a:p>
        </p:txBody>
      </p:sp>
      <p:pic>
        <p:nvPicPr>
          <p:cNvPr id="5" name="Imagem 4">
            <a:extLst>
              <a:ext uri="{FF2B5EF4-FFF2-40B4-BE49-F238E27FC236}">
                <a16:creationId xmlns:a16="http://schemas.microsoft.com/office/drawing/2014/main" id="{EF29C42D-BA67-8241-A9E2-DE0EB2B958C6}"/>
              </a:ext>
            </a:extLst>
          </p:cNvPr>
          <p:cNvPicPr>
            <a:picLocks noChangeAspect="1"/>
          </p:cNvPicPr>
          <p:nvPr/>
        </p:nvPicPr>
        <p:blipFill>
          <a:blip r:embed="rId2"/>
          <a:stretch>
            <a:fillRect/>
          </a:stretch>
        </p:blipFill>
        <p:spPr>
          <a:xfrm>
            <a:off x="3509894" y="2599831"/>
            <a:ext cx="4483100" cy="3073400"/>
          </a:xfrm>
          <a:prstGeom prst="rect">
            <a:avLst/>
          </a:prstGeom>
        </p:spPr>
      </p:pic>
    </p:spTree>
    <p:extLst>
      <p:ext uri="{BB962C8B-B14F-4D97-AF65-F5344CB8AC3E}">
        <p14:creationId xmlns:p14="http://schemas.microsoft.com/office/powerpoint/2010/main" val="1298581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9D2BDC-ABC1-4F44-84D9-54D77A96822E}"/>
              </a:ext>
            </a:extLst>
          </p:cNvPr>
          <p:cNvSpPr>
            <a:spLocks noGrp="1"/>
          </p:cNvSpPr>
          <p:nvPr>
            <p:ph type="title"/>
          </p:nvPr>
        </p:nvSpPr>
        <p:spPr/>
        <p:txBody>
          <a:bodyPr/>
          <a:lstStyle/>
          <a:p>
            <a:r>
              <a:rPr lang="pt-BR" dirty="0"/>
              <a:t>Livro Texto</a:t>
            </a:r>
          </a:p>
        </p:txBody>
      </p:sp>
      <p:pic>
        <p:nvPicPr>
          <p:cNvPr id="6" name="Espaço Reservado para Conteúdo 5">
            <a:extLst>
              <a:ext uri="{FF2B5EF4-FFF2-40B4-BE49-F238E27FC236}">
                <a16:creationId xmlns:a16="http://schemas.microsoft.com/office/drawing/2014/main" id="{CA3BB967-9BB0-3641-97F4-D003961E2CFE}"/>
              </a:ext>
            </a:extLst>
          </p:cNvPr>
          <p:cNvPicPr>
            <a:picLocks noGrp="1" noChangeAspect="1"/>
          </p:cNvPicPr>
          <p:nvPr>
            <p:ph sz="half" idx="1"/>
          </p:nvPr>
        </p:nvPicPr>
        <p:blipFill>
          <a:blip r:embed="rId2"/>
          <a:stretch>
            <a:fillRect/>
          </a:stretch>
        </p:blipFill>
        <p:spPr>
          <a:xfrm>
            <a:off x="1924844" y="2548731"/>
            <a:ext cx="2209800" cy="3175000"/>
          </a:xfrm>
        </p:spPr>
      </p:pic>
      <p:sp>
        <p:nvSpPr>
          <p:cNvPr id="7" name="Espaço Reservado para Conteúdo 6">
            <a:extLst>
              <a:ext uri="{FF2B5EF4-FFF2-40B4-BE49-F238E27FC236}">
                <a16:creationId xmlns:a16="http://schemas.microsoft.com/office/drawing/2014/main" id="{B65EFE67-F1EF-D14D-9B63-628EE947FA4B}"/>
              </a:ext>
            </a:extLst>
          </p:cNvPr>
          <p:cNvSpPr>
            <a:spLocks noGrp="1"/>
          </p:cNvSpPr>
          <p:nvPr>
            <p:ph sz="half" idx="2"/>
          </p:nvPr>
        </p:nvSpPr>
        <p:spPr>
          <a:xfrm>
            <a:off x="5594124" y="2505456"/>
            <a:ext cx="4700058" cy="3599316"/>
          </a:xfrm>
        </p:spPr>
        <p:txBody>
          <a:bodyPr/>
          <a:lstStyle/>
          <a:p>
            <a:pPr marL="0" indent="0">
              <a:buNone/>
            </a:pPr>
            <a:r>
              <a:rPr lang="pt-BR" dirty="0"/>
              <a:t>SCHILDT, Herbert. </a:t>
            </a:r>
            <a:r>
              <a:rPr lang="pt-BR" sz="2800" dirty="0"/>
              <a:t>C completo e total</a:t>
            </a:r>
            <a:r>
              <a:rPr lang="pt-BR" dirty="0"/>
              <a:t>. 3. ed. rev. e atual. São Paulo: Makron Books, 1996. 827p ISBN 8534605955 (</a:t>
            </a:r>
            <a:r>
              <a:rPr lang="pt-BR" dirty="0" err="1"/>
              <a:t>broch</a:t>
            </a:r>
            <a:r>
              <a:rPr lang="pt-BR" dirty="0"/>
              <a:t>.) – </a:t>
            </a:r>
          </a:p>
          <a:p>
            <a:pPr marL="0" indent="0">
              <a:buNone/>
            </a:pPr>
            <a:endParaRPr lang="pt-BR" dirty="0"/>
          </a:p>
          <a:p>
            <a:pPr marL="0" indent="0" algn="ctr">
              <a:buNone/>
            </a:pPr>
            <a:r>
              <a:rPr lang="pt-BR" dirty="0"/>
              <a:t> Disponível na Biblioteca</a:t>
            </a:r>
          </a:p>
        </p:txBody>
      </p:sp>
      <p:sp>
        <p:nvSpPr>
          <p:cNvPr id="4" name="Espaço Reservado para Número de Slide 3">
            <a:extLst>
              <a:ext uri="{FF2B5EF4-FFF2-40B4-BE49-F238E27FC236}">
                <a16:creationId xmlns:a16="http://schemas.microsoft.com/office/drawing/2014/main" id="{C345D9A0-1F01-BF43-80BC-5C92536134D7}"/>
              </a:ext>
            </a:extLst>
          </p:cNvPr>
          <p:cNvSpPr>
            <a:spLocks noGrp="1"/>
          </p:cNvSpPr>
          <p:nvPr>
            <p:ph type="sldNum" sz="quarter" idx="12"/>
          </p:nvPr>
        </p:nvSpPr>
        <p:spPr/>
        <p:txBody>
          <a:bodyPr/>
          <a:lstStyle/>
          <a:p>
            <a:fld id="{6D22F896-40B5-4ADD-8801-0D06FADFA095}" type="slidenum">
              <a:rPr lang="en-US" smtClean="0"/>
              <a:pPr/>
              <a:t>4</a:t>
            </a:fld>
            <a:endParaRPr lang="en-US" dirty="0"/>
          </a:p>
        </p:txBody>
      </p:sp>
    </p:spTree>
    <p:extLst>
      <p:ext uri="{BB962C8B-B14F-4D97-AF65-F5344CB8AC3E}">
        <p14:creationId xmlns:p14="http://schemas.microsoft.com/office/powerpoint/2010/main" val="32959842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EB549D-8CF1-1247-BD37-E4762C1B5C50}"/>
              </a:ext>
            </a:extLst>
          </p:cNvPr>
          <p:cNvSpPr>
            <a:spLocks noGrp="1"/>
          </p:cNvSpPr>
          <p:nvPr>
            <p:ph type="title"/>
          </p:nvPr>
        </p:nvSpPr>
        <p:spPr/>
        <p:txBody>
          <a:bodyPr/>
          <a:lstStyle/>
          <a:p>
            <a:r>
              <a:rPr lang="pt-BR" dirty="0"/>
              <a:t>Como utilizar um vetor</a:t>
            </a:r>
          </a:p>
        </p:txBody>
      </p:sp>
      <p:sp>
        <p:nvSpPr>
          <p:cNvPr id="3" name="Espaço Reservado para Conteúdo 2">
            <a:extLst>
              <a:ext uri="{FF2B5EF4-FFF2-40B4-BE49-F238E27FC236}">
                <a16:creationId xmlns:a16="http://schemas.microsoft.com/office/drawing/2014/main" id="{83411733-9130-BC45-8C68-5A0FD3AB1F63}"/>
              </a:ext>
            </a:extLst>
          </p:cNvPr>
          <p:cNvSpPr>
            <a:spLocks noGrp="1"/>
          </p:cNvSpPr>
          <p:nvPr>
            <p:ph idx="1"/>
          </p:nvPr>
        </p:nvSpPr>
        <p:spPr/>
        <p:txBody>
          <a:bodyPr/>
          <a:lstStyle/>
          <a:p>
            <a:r>
              <a:rPr lang="pt-BR" dirty="0"/>
              <a:t>A maneira mais comum de utilizar um vetor é usando a notação de índice.</a:t>
            </a:r>
          </a:p>
          <a:p>
            <a:r>
              <a:rPr lang="pt-BR" dirty="0"/>
              <a:t>Como coordenadas, especificamos a posição do elemento que queremos recuperar do vetor entre colchetes.</a:t>
            </a:r>
          </a:p>
        </p:txBody>
      </p:sp>
      <p:sp>
        <p:nvSpPr>
          <p:cNvPr id="4" name="Espaço Reservado para Número de Slide 3">
            <a:extLst>
              <a:ext uri="{FF2B5EF4-FFF2-40B4-BE49-F238E27FC236}">
                <a16:creationId xmlns:a16="http://schemas.microsoft.com/office/drawing/2014/main" id="{387846C3-BD07-AC42-97DD-09D570FC9575}"/>
              </a:ext>
            </a:extLst>
          </p:cNvPr>
          <p:cNvSpPr>
            <a:spLocks noGrp="1"/>
          </p:cNvSpPr>
          <p:nvPr>
            <p:ph type="sldNum" sz="quarter" idx="12"/>
          </p:nvPr>
        </p:nvSpPr>
        <p:spPr/>
        <p:txBody>
          <a:bodyPr/>
          <a:lstStyle/>
          <a:p>
            <a:fld id="{6D22F896-40B5-4ADD-8801-0D06FADFA095}" type="slidenum">
              <a:rPr lang="en-US" smtClean="0"/>
              <a:pPr/>
              <a:t>40</a:t>
            </a:fld>
            <a:endParaRPr lang="en-US" dirty="0"/>
          </a:p>
        </p:txBody>
      </p:sp>
      <p:pic>
        <p:nvPicPr>
          <p:cNvPr id="6" name="Imagem 5">
            <a:extLst>
              <a:ext uri="{FF2B5EF4-FFF2-40B4-BE49-F238E27FC236}">
                <a16:creationId xmlns:a16="http://schemas.microsoft.com/office/drawing/2014/main" id="{EED9DBD8-9FDC-6941-9DE9-B1E514E35189}"/>
              </a:ext>
            </a:extLst>
          </p:cNvPr>
          <p:cNvPicPr>
            <a:picLocks noChangeAspect="1"/>
          </p:cNvPicPr>
          <p:nvPr/>
        </p:nvPicPr>
        <p:blipFill>
          <a:blip r:embed="rId2"/>
          <a:stretch>
            <a:fillRect/>
          </a:stretch>
        </p:blipFill>
        <p:spPr>
          <a:xfrm>
            <a:off x="1722783" y="4132879"/>
            <a:ext cx="8110330" cy="2466345"/>
          </a:xfrm>
          <a:prstGeom prst="rect">
            <a:avLst/>
          </a:prstGeom>
        </p:spPr>
      </p:pic>
    </p:spTree>
    <p:extLst>
      <p:ext uri="{BB962C8B-B14F-4D97-AF65-F5344CB8AC3E}">
        <p14:creationId xmlns:p14="http://schemas.microsoft.com/office/powerpoint/2010/main" val="13450072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9BCCF3-B25C-E74D-BAA5-C2D918CB40F8}"/>
              </a:ext>
            </a:extLst>
          </p:cNvPr>
          <p:cNvSpPr>
            <a:spLocks noGrp="1"/>
          </p:cNvSpPr>
          <p:nvPr>
            <p:ph type="title"/>
          </p:nvPr>
        </p:nvSpPr>
        <p:spPr/>
        <p:txBody>
          <a:bodyPr/>
          <a:lstStyle/>
          <a:p>
            <a:r>
              <a:rPr lang="pt-BR" dirty="0"/>
              <a:t>Como utilizar um matriz</a:t>
            </a:r>
          </a:p>
        </p:txBody>
      </p:sp>
      <p:sp>
        <p:nvSpPr>
          <p:cNvPr id="3" name="Espaço Reservado para Conteúdo 2">
            <a:extLst>
              <a:ext uri="{FF2B5EF4-FFF2-40B4-BE49-F238E27FC236}">
                <a16:creationId xmlns:a16="http://schemas.microsoft.com/office/drawing/2014/main" id="{3FF339A4-2230-FB40-BD38-F915633117BA}"/>
              </a:ext>
            </a:extLst>
          </p:cNvPr>
          <p:cNvSpPr>
            <a:spLocks noGrp="1"/>
          </p:cNvSpPr>
          <p:nvPr>
            <p:ph idx="1"/>
          </p:nvPr>
        </p:nvSpPr>
        <p:spPr/>
        <p:txBody>
          <a:bodyPr/>
          <a:lstStyle/>
          <a:p>
            <a:r>
              <a:rPr lang="pt-BR" dirty="0"/>
              <a:t>Para utilizar uma matriz utiliza-se o mesmo princípio do uso de vetor, porém adicionamos uma coordenada a mais.</a:t>
            </a:r>
          </a:p>
          <a:p>
            <a:r>
              <a:rPr lang="pt-BR" dirty="0"/>
              <a:t>Além de especificarmos a coluna, precisamos especificar a linha.</a:t>
            </a:r>
          </a:p>
        </p:txBody>
      </p:sp>
      <p:sp>
        <p:nvSpPr>
          <p:cNvPr id="4" name="Espaço Reservado para Número de Slide 3">
            <a:extLst>
              <a:ext uri="{FF2B5EF4-FFF2-40B4-BE49-F238E27FC236}">
                <a16:creationId xmlns:a16="http://schemas.microsoft.com/office/drawing/2014/main" id="{73FE8A6D-D0AC-8C4E-9AB4-7985D711FD84}"/>
              </a:ext>
            </a:extLst>
          </p:cNvPr>
          <p:cNvSpPr>
            <a:spLocks noGrp="1"/>
          </p:cNvSpPr>
          <p:nvPr>
            <p:ph type="sldNum" sz="quarter" idx="12"/>
          </p:nvPr>
        </p:nvSpPr>
        <p:spPr/>
        <p:txBody>
          <a:bodyPr/>
          <a:lstStyle/>
          <a:p>
            <a:fld id="{6D22F896-40B5-4ADD-8801-0D06FADFA095}" type="slidenum">
              <a:rPr lang="en-US" smtClean="0"/>
              <a:pPr/>
              <a:t>41</a:t>
            </a:fld>
            <a:endParaRPr lang="en-US" dirty="0"/>
          </a:p>
        </p:txBody>
      </p:sp>
      <p:pic>
        <p:nvPicPr>
          <p:cNvPr id="5" name="Imagem 4">
            <a:extLst>
              <a:ext uri="{FF2B5EF4-FFF2-40B4-BE49-F238E27FC236}">
                <a16:creationId xmlns:a16="http://schemas.microsoft.com/office/drawing/2014/main" id="{2DEFEB6E-C278-3C48-A9BD-4B88B8BA704F}"/>
              </a:ext>
            </a:extLst>
          </p:cNvPr>
          <p:cNvPicPr>
            <a:picLocks noChangeAspect="1"/>
          </p:cNvPicPr>
          <p:nvPr/>
        </p:nvPicPr>
        <p:blipFill>
          <a:blip r:embed="rId2"/>
          <a:stretch>
            <a:fillRect/>
          </a:stretch>
        </p:blipFill>
        <p:spPr>
          <a:xfrm>
            <a:off x="680321" y="4705350"/>
            <a:ext cx="9931400" cy="1104900"/>
          </a:xfrm>
          <a:prstGeom prst="rect">
            <a:avLst/>
          </a:prstGeom>
        </p:spPr>
      </p:pic>
    </p:spTree>
    <p:extLst>
      <p:ext uri="{BB962C8B-B14F-4D97-AF65-F5344CB8AC3E}">
        <p14:creationId xmlns:p14="http://schemas.microsoft.com/office/powerpoint/2010/main" val="34366362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25B4B9FC-882C-DD46-A431-B05925704FF6}"/>
              </a:ext>
            </a:extLst>
          </p:cNvPr>
          <p:cNvSpPr>
            <a:spLocks noGrp="1"/>
          </p:cNvSpPr>
          <p:nvPr>
            <p:ph type="title"/>
          </p:nvPr>
        </p:nvSpPr>
        <p:spPr/>
        <p:txBody>
          <a:bodyPr/>
          <a:lstStyle/>
          <a:p>
            <a:r>
              <a:rPr lang="pt-BR" dirty="0"/>
              <a:t>Entrada e Saída de dados Simples</a:t>
            </a:r>
          </a:p>
        </p:txBody>
      </p:sp>
      <p:sp>
        <p:nvSpPr>
          <p:cNvPr id="6" name="Espaço Reservado para Texto 5">
            <a:extLst>
              <a:ext uri="{FF2B5EF4-FFF2-40B4-BE49-F238E27FC236}">
                <a16:creationId xmlns:a16="http://schemas.microsoft.com/office/drawing/2014/main" id="{F653D7E4-9EEC-F444-B946-BE46D3A4F410}"/>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BDA1D2EB-5D8B-0A4B-82D9-996E85FEF634}"/>
              </a:ext>
            </a:extLst>
          </p:cNvPr>
          <p:cNvSpPr>
            <a:spLocks noGrp="1"/>
          </p:cNvSpPr>
          <p:nvPr>
            <p:ph type="sldNum" sz="quarter" idx="12"/>
          </p:nvPr>
        </p:nvSpPr>
        <p:spPr/>
        <p:txBody>
          <a:bodyPr/>
          <a:lstStyle/>
          <a:p>
            <a:fld id="{6D22F896-40B5-4ADD-8801-0D06FADFA095}" type="slidenum">
              <a:rPr lang="en-US" smtClean="0"/>
              <a:pPr/>
              <a:t>42</a:t>
            </a:fld>
            <a:endParaRPr lang="en-US" dirty="0"/>
          </a:p>
        </p:txBody>
      </p:sp>
    </p:spTree>
    <p:extLst>
      <p:ext uri="{BB962C8B-B14F-4D97-AF65-F5344CB8AC3E}">
        <p14:creationId xmlns:p14="http://schemas.microsoft.com/office/powerpoint/2010/main" val="32422648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BD1D76F2-34D3-F242-9037-55CDBD375129}"/>
              </a:ext>
            </a:extLst>
          </p:cNvPr>
          <p:cNvSpPr>
            <a:spLocks noGrp="1"/>
          </p:cNvSpPr>
          <p:nvPr>
            <p:ph type="title"/>
          </p:nvPr>
        </p:nvSpPr>
        <p:spPr/>
        <p:txBody>
          <a:bodyPr/>
          <a:lstStyle/>
          <a:p>
            <a:r>
              <a:rPr lang="pt-BR" dirty="0"/>
              <a:t>Impressão de Dados na Tela</a:t>
            </a:r>
          </a:p>
        </p:txBody>
      </p:sp>
      <mc:AlternateContent xmlns:mc="http://schemas.openxmlformats.org/markup-compatibility/2006" xmlns:a14="http://schemas.microsoft.com/office/drawing/2010/main">
        <mc:Choice Requires="a14">
          <p:sp>
            <p:nvSpPr>
              <p:cNvPr id="6" name="Espaço Reservado para Conteúdo 5">
                <a:extLst>
                  <a:ext uri="{FF2B5EF4-FFF2-40B4-BE49-F238E27FC236}">
                    <a16:creationId xmlns:a16="http://schemas.microsoft.com/office/drawing/2014/main" id="{BF66DE1D-881B-B04F-961A-2C28AB7E354F}"/>
                  </a:ext>
                </a:extLst>
              </p:cNvPr>
              <p:cNvSpPr>
                <a:spLocks noGrp="1"/>
              </p:cNvSpPr>
              <p:nvPr>
                <p:ph idx="1"/>
              </p:nvPr>
            </p:nvSpPr>
            <p:spPr/>
            <p:txBody>
              <a:bodyPr/>
              <a:lstStyle/>
              <a:p>
                <a:r>
                  <a:rPr lang="pt-BR" dirty="0"/>
                  <a:t>A impressão de dados na tela é feita pela função </a:t>
                </a:r>
                <a14:m>
                  <m:oMath xmlns:m="http://schemas.openxmlformats.org/officeDocument/2006/math">
                    <m:r>
                      <a:rPr lang="pt-BR" i="1" dirty="0" smtClean="0">
                        <a:latin typeface="Cambria Math" panose="02040503050406030204" pitchFamily="18" charset="0"/>
                      </a:rPr>
                      <m:t>𝑝𝑟𝑖𝑛𝑡𝑓</m:t>
                    </m:r>
                    <m:r>
                      <a:rPr lang="en-US" b="0" i="1" dirty="0" smtClean="0">
                        <a:latin typeface="Cambria Math" panose="02040503050406030204" pitchFamily="18" charset="0"/>
                      </a:rPr>
                      <m:t>( )</m:t>
                    </m:r>
                  </m:oMath>
                </a14:m>
                <a:r>
                  <a:rPr lang="pt-BR" dirty="0"/>
                  <a:t>.</a:t>
                </a:r>
              </a:p>
              <a:p>
                <a:r>
                  <a:rPr lang="pt-BR" dirty="0"/>
                  <a:t>Entre os parênteses listamos como e o que queremos imprimir na tela.</a:t>
                </a:r>
              </a:p>
              <a:p>
                <a:r>
                  <a:rPr lang="pt-BR" dirty="0"/>
                  <a:t>O primeiro parâmetro e uma </a:t>
                </a:r>
                <a14:m>
                  <m:oMath xmlns:m="http://schemas.openxmlformats.org/officeDocument/2006/math">
                    <m:r>
                      <a:rPr lang="pt-BR" i="1" dirty="0" smtClean="0">
                        <a:latin typeface="Cambria Math" panose="02040503050406030204" pitchFamily="18" charset="0"/>
                      </a:rPr>
                      <m:t>𝑠𝑡𝑟𝑖𝑛𝑔</m:t>
                    </m:r>
                  </m:oMath>
                </a14:m>
                <a:r>
                  <a:rPr lang="pt-BR" dirty="0"/>
                  <a:t>, contendo um molde do que deve ser impresso. Esse molde pode conter marcadores, que irão ser substituídos pelos dados listados após a </a:t>
                </a:r>
                <a14:m>
                  <m:oMath xmlns:m="http://schemas.openxmlformats.org/officeDocument/2006/math">
                    <m:r>
                      <a:rPr lang="pt-BR" i="1" dirty="0" smtClean="0">
                        <a:latin typeface="Cambria Math" panose="02040503050406030204" pitchFamily="18" charset="0"/>
                      </a:rPr>
                      <m:t>𝑠𝑡𝑟𝑖𝑛𝑔</m:t>
                    </m:r>
                  </m:oMath>
                </a14:m>
                <a:r>
                  <a:rPr lang="pt-BR" dirty="0"/>
                  <a:t>.</a:t>
                </a:r>
              </a:p>
              <a:p>
                <a:endParaRPr lang="pt-BR" dirty="0"/>
              </a:p>
              <a:p>
                <a:endParaRPr lang="pt-BR" dirty="0"/>
              </a:p>
            </p:txBody>
          </p:sp>
        </mc:Choice>
        <mc:Fallback xmlns="">
          <p:sp>
            <p:nvSpPr>
              <p:cNvPr id="6" name="Espaço Reservado para Conteúdo 5">
                <a:extLst>
                  <a:ext uri="{FF2B5EF4-FFF2-40B4-BE49-F238E27FC236}">
                    <a16:creationId xmlns:a16="http://schemas.microsoft.com/office/drawing/2014/main" id="{BF66DE1D-881B-B04F-961A-2C28AB7E354F}"/>
                  </a:ext>
                </a:extLst>
              </p:cNvPr>
              <p:cNvSpPr>
                <a:spLocks noGrp="1" noRot="1" noChangeAspect="1" noMove="1" noResize="1" noEditPoints="1" noAdjustHandles="1" noChangeArrowheads="1" noChangeShapeType="1" noTextEdit="1"/>
              </p:cNvSpPr>
              <p:nvPr>
                <p:ph idx="1"/>
              </p:nvPr>
            </p:nvSpPr>
            <p:spPr>
              <a:blipFill>
                <a:blip r:embed="rId2"/>
                <a:stretch>
                  <a:fillRect l="-792" t="-2113"/>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1D735E29-8A86-9247-97CD-6F9B56E31CE0}"/>
              </a:ext>
            </a:extLst>
          </p:cNvPr>
          <p:cNvSpPr>
            <a:spLocks noGrp="1"/>
          </p:cNvSpPr>
          <p:nvPr>
            <p:ph type="sldNum" sz="quarter" idx="12"/>
          </p:nvPr>
        </p:nvSpPr>
        <p:spPr/>
        <p:txBody>
          <a:bodyPr/>
          <a:lstStyle/>
          <a:p>
            <a:fld id="{6D22F896-40B5-4ADD-8801-0D06FADFA095}" type="slidenum">
              <a:rPr lang="en-US" smtClean="0"/>
              <a:t>43</a:t>
            </a:fld>
            <a:endParaRPr lang="en-US" dirty="0"/>
          </a:p>
        </p:txBody>
      </p:sp>
      <p:pic>
        <p:nvPicPr>
          <p:cNvPr id="7" name="Imagem 6">
            <a:extLst>
              <a:ext uri="{FF2B5EF4-FFF2-40B4-BE49-F238E27FC236}">
                <a16:creationId xmlns:a16="http://schemas.microsoft.com/office/drawing/2014/main" id="{755D8B6E-7BCF-2347-931A-AA02A4D5AA8C}"/>
              </a:ext>
            </a:extLst>
          </p:cNvPr>
          <p:cNvPicPr>
            <a:picLocks noChangeAspect="1"/>
          </p:cNvPicPr>
          <p:nvPr/>
        </p:nvPicPr>
        <p:blipFill>
          <a:blip r:embed="rId3"/>
          <a:stretch>
            <a:fillRect/>
          </a:stretch>
        </p:blipFill>
        <p:spPr>
          <a:xfrm>
            <a:off x="1340701" y="5317372"/>
            <a:ext cx="8293100" cy="787400"/>
          </a:xfrm>
          <a:prstGeom prst="rect">
            <a:avLst/>
          </a:prstGeom>
        </p:spPr>
      </p:pic>
      <p:cxnSp>
        <p:nvCxnSpPr>
          <p:cNvPr id="20" name="Conector Reto 19">
            <a:extLst>
              <a:ext uri="{FF2B5EF4-FFF2-40B4-BE49-F238E27FC236}">
                <a16:creationId xmlns:a16="http://schemas.microsoft.com/office/drawing/2014/main" id="{B99A4DFB-D22D-7946-B83E-2D7FDF70FB5F}"/>
              </a:ext>
            </a:extLst>
          </p:cNvPr>
          <p:cNvCxnSpPr/>
          <p:nvPr/>
        </p:nvCxnSpPr>
        <p:spPr>
          <a:xfrm>
            <a:off x="3034748" y="5936189"/>
            <a:ext cx="39491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Conector Reto 20">
            <a:extLst>
              <a:ext uri="{FF2B5EF4-FFF2-40B4-BE49-F238E27FC236}">
                <a16:creationId xmlns:a16="http://schemas.microsoft.com/office/drawing/2014/main" id="{D5C199F9-1508-4C43-AEB8-FE8AFED4BC2D}"/>
              </a:ext>
            </a:extLst>
          </p:cNvPr>
          <p:cNvCxnSpPr>
            <a:cxnSpLocks/>
          </p:cNvCxnSpPr>
          <p:nvPr/>
        </p:nvCxnSpPr>
        <p:spPr>
          <a:xfrm>
            <a:off x="7357382" y="5942031"/>
            <a:ext cx="2011905"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3" name="CaixaDeTexto 22">
            <a:extLst>
              <a:ext uri="{FF2B5EF4-FFF2-40B4-BE49-F238E27FC236}">
                <a16:creationId xmlns:a16="http://schemas.microsoft.com/office/drawing/2014/main" id="{08757E9F-97DA-B347-9AB4-D64BCAB99CB7}"/>
              </a:ext>
            </a:extLst>
          </p:cNvPr>
          <p:cNvSpPr txBox="1"/>
          <p:nvPr/>
        </p:nvSpPr>
        <p:spPr>
          <a:xfrm>
            <a:off x="3024244" y="5924645"/>
            <a:ext cx="3986156" cy="369332"/>
          </a:xfrm>
          <a:prstGeom prst="rect">
            <a:avLst/>
          </a:prstGeom>
          <a:noFill/>
        </p:spPr>
        <p:txBody>
          <a:bodyPr wrap="none" rtlCol="0">
            <a:spAutoFit/>
          </a:bodyPr>
          <a:lstStyle/>
          <a:p>
            <a:r>
              <a:rPr lang="pt-BR" dirty="0"/>
              <a:t>Como imprimir, molde da impressão!</a:t>
            </a:r>
          </a:p>
        </p:txBody>
      </p:sp>
      <p:sp>
        <p:nvSpPr>
          <p:cNvPr id="24" name="CaixaDeTexto 23">
            <a:extLst>
              <a:ext uri="{FF2B5EF4-FFF2-40B4-BE49-F238E27FC236}">
                <a16:creationId xmlns:a16="http://schemas.microsoft.com/office/drawing/2014/main" id="{A1D739BB-7674-4A4C-B1E7-950FEDDB8D5A}"/>
              </a:ext>
            </a:extLst>
          </p:cNvPr>
          <p:cNvSpPr txBox="1"/>
          <p:nvPr/>
        </p:nvSpPr>
        <p:spPr>
          <a:xfrm>
            <a:off x="7311686" y="5936189"/>
            <a:ext cx="3633815" cy="369332"/>
          </a:xfrm>
          <a:prstGeom prst="rect">
            <a:avLst/>
          </a:prstGeom>
          <a:noFill/>
        </p:spPr>
        <p:txBody>
          <a:bodyPr wrap="none" rtlCol="0">
            <a:spAutoFit/>
          </a:bodyPr>
          <a:lstStyle/>
          <a:p>
            <a:r>
              <a:rPr lang="pt-BR" dirty="0"/>
              <a:t>Valores aplicados aos marcadores</a:t>
            </a:r>
          </a:p>
        </p:txBody>
      </p:sp>
    </p:spTree>
    <p:extLst>
      <p:ext uri="{BB962C8B-B14F-4D97-AF65-F5344CB8AC3E}">
        <p14:creationId xmlns:p14="http://schemas.microsoft.com/office/powerpoint/2010/main" val="34657953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ângulo 5">
            <a:extLst>
              <a:ext uri="{FF2B5EF4-FFF2-40B4-BE49-F238E27FC236}">
                <a16:creationId xmlns:a16="http://schemas.microsoft.com/office/drawing/2014/main" id="{70CCCF63-C439-E44F-AB0E-DC6A9DC3DC8A}"/>
              </a:ext>
            </a:extLst>
          </p:cNvPr>
          <p:cNvSpPr/>
          <p:nvPr/>
        </p:nvSpPr>
        <p:spPr>
          <a:xfrm>
            <a:off x="1115414" y="4121426"/>
            <a:ext cx="8293100" cy="23853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a:extLst>
              <a:ext uri="{FF2B5EF4-FFF2-40B4-BE49-F238E27FC236}">
                <a16:creationId xmlns:a16="http://schemas.microsoft.com/office/drawing/2014/main" id="{41529137-82DD-A64D-80EA-26D21F9FB171}"/>
              </a:ext>
            </a:extLst>
          </p:cNvPr>
          <p:cNvSpPr>
            <a:spLocks noGrp="1"/>
          </p:cNvSpPr>
          <p:nvPr>
            <p:ph type="title"/>
          </p:nvPr>
        </p:nvSpPr>
        <p:spPr/>
        <p:txBody>
          <a:bodyPr/>
          <a:lstStyle/>
          <a:p>
            <a:r>
              <a:rPr lang="pt-BR" dirty="0"/>
              <a:t>Impressão de Dados na Tela</a:t>
            </a:r>
          </a:p>
        </p:txBody>
      </p:sp>
      <p:sp>
        <p:nvSpPr>
          <p:cNvPr id="3" name="Espaço Reservado para Conteúdo 2">
            <a:extLst>
              <a:ext uri="{FF2B5EF4-FFF2-40B4-BE49-F238E27FC236}">
                <a16:creationId xmlns:a16="http://schemas.microsoft.com/office/drawing/2014/main" id="{8FB9B002-32E8-BA45-B1C7-042F81204728}"/>
              </a:ext>
            </a:extLst>
          </p:cNvPr>
          <p:cNvSpPr>
            <a:spLocks noGrp="1"/>
          </p:cNvSpPr>
          <p:nvPr>
            <p:ph idx="1"/>
          </p:nvPr>
        </p:nvSpPr>
        <p:spPr>
          <a:xfrm>
            <a:off x="1223660" y="4305889"/>
            <a:ext cx="4872340" cy="631614"/>
          </a:xfrm>
        </p:spPr>
        <p:txBody>
          <a:bodyPr>
            <a:normAutofit fontScale="92500" lnSpcReduction="10000"/>
          </a:bodyPr>
          <a:lstStyle/>
          <a:p>
            <a:pPr marL="0" indent="0">
              <a:buNone/>
            </a:pPr>
            <a:r>
              <a:rPr lang="pt-BR" sz="4800" dirty="0"/>
              <a:t>Olá Turma 2019.2</a:t>
            </a:r>
          </a:p>
        </p:txBody>
      </p:sp>
      <p:sp>
        <p:nvSpPr>
          <p:cNvPr id="4" name="Espaço Reservado para Número de Slide 3">
            <a:extLst>
              <a:ext uri="{FF2B5EF4-FFF2-40B4-BE49-F238E27FC236}">
                <a16:creationId xmlns:a16="http://schemas.microsoft.com/office/drawing/2014/main" id="{60C7DA06-5C72-FC43-A919-7418E221B4C4}"/>
              </a:ext>
            </a:extLst>
          </p:cNvPr>
          <p:cNvSpPr>
            <a:spLocks noGrp="1"/>
          </p:cNvSpPr>
          <p:nvPr>
            <p:ph type="sldNum" sz="quarter" idx="12"/>
          </p:nvPr>
        </p:nvSpPr>
        <p:spPr/>
        <p:txBody>
          <a:bodyPr/>
          <a:lstStyle/>
          <a:p>
            <a:fld id="{6D22F896-40B5-4ADD-8801-0D06FADFA095}" type="slidenum">
              <a:rPr lang="en-US" smtClean="0"/>
              <a:pPr/>
              <a:t>44</a:t>
            </a:fld>
            <a:endParaRPr lang="en-US" dirty="0"/>
          </a:p>
        </p:txBody>
      </p:sp>
      <p:pic>
        <p:nvPicPr>
          <p:cNvPr id="5" name="Imagem 4">
            <a:extLst>
              <a:ext uri="{FF2B5EF4-FFF2-40B4-BE49-F238E27FC236}">
                <a16:creationId xmlns:a16="http://schemas.microsoft.com/office/drawing/2014/main" id="{8495312D-BB13-614D-ADDD-FE109477658F}"/>
              </a:ext>
            </a:extLst>
          </p:cNvPr>
          <p:cNvPicPr>
            <a:picLocks noChangeAspect="1"/>
          </p:cNvPicPr>
          <p:nvPr/>
        </p:nvPicPr>
        <p:blipFill>
          <a:blip r:embed="rId2"/>
          <a:stretch>
            <a:fillRect/>
          </a:stretch>
        </p:blipFill>
        <p:spPr>
          <a:xfrm>
            <a:off x="1115414" y="2481407"/>
            <a:ext cx="8293100" cy="787400"/>
          </a:xfrm>
          <a:prstGeom prst="rect">
            <a:avLst/>
          </a:prstGeom>
        </p:spPr>
      </p:pic>
      <p:sp>
        <p:nvSpPr>
          <p:cNvPr id="7" name="CaixaDeTexto 6">
            <a:extLst>
              <a:ext uri="{FF2B5EF4-FFF2-40B4-BE49-F238E27FC236}">
                <a16:creationId xmlns:a16="http://schemas.microsoft.com/office/drawing/2014/main" id="{4C2BCE49-E32B-0347-AB4C-AB1741159E6C}"/>
              </a:ext>
            </a:extLst>
          </p:cNvPr>
          <p:cNvSpPr txBox="1"/>
          <p:nvPr/>
        </p:nvSpPr>
        <p:spPr>
          <a:xfrm>
            <a:off x="8770820" y="6137485"/>
            <a:ext cx="606384" cy="369332"/>
          </a:xfrm>
          <a:prstGeom prst="rect">
            <a:avLst/>
          </a:prstGeom>
          <a:noFill/>
        </p:spPr>
        <p:txBody>
          <a:bodyPr wrap="none" rtlCol="0">
            <a:spAutoFit/>
          </a:bodyPr>
          <a:lstStyle/>
          <a:p>
            <a:r>
              <a:rPr lang="pt-BR" dirty="0">
                <a:solidFill>
                  <a:schemeClr val="bg1">
                    <a:lumMod val="50000"/>
                    <a:lumOff val="50000"/>
                  </a:schemeClr>
                </a:solidFill>
              </a:rPr>
              <a:t>Tela</a:t>
            </a:r>
          </a:p>
        </p:txBody>
      </p:sp>
    </p:spTree>
    <p:extLst>
      <p:ext uri="{BB962C8B-B14F-4D97-AF65-F5344CB8AC3E}">
        <p14:creationId xmlns:p14="http://schemas.microsoft.com/office/powerpoint/2010/main" val="6460043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F387C8-1A14-5545-82D8-0DE8607E7363}"/>
              </a:ext>
            </a:extLst>
          </p:cNvPr>
          <p:cNvSpPr>
            <a:spLocks noGrp="1"/>
          </p:cNvSpPr>
          <p:nvPr>
            <p:ph type="title"/>
          </p:nvPr>
        </p:nvSpPr>
        <p:spPr/>
        <p:txBody>
          <a:bodyPr/>
          <a:lstStyle/>
          <a:p>
            <a:r>
              <a:rPr lang="pt-BR" dirty="0"/>
              <a:t>Impressão de Dados na Tela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923D01DC-B821-434C-81B7-0E51FB19FB3C}"/>
                  </a:ext>
                </a:extLst>
              </p:cNvPr>
              <p:cNvSpPr>
                <a:spLocks noGrp="1"/>
              </p:cNvSpPr>
              <p:nvPr>
                <p:ph idx="1"/>
              </p:nvPr>
            </p:nvSpPr>
            <p:spPr/>
            <p:txBody>
              <a:bodyPr/>
              <a:lstStyle/>
              <a:p>
                <a:r>
                  <a:rPr lang="pt-BR" dirty="0"/>
                  <a:t>Os marcadores dependem do tipo da variável ou constante que está passando para a função </a:t>
                </a:r>
                <a14:m>
                  <m:oMath xmlns:m="http://schemas.openxmlformats.org/officeDocument/2006/math">
                    <m:r>
                      <a:rPr lang="pt-BR" i="1" dirty="0" smtClean="0">
                        <a:latin typeface="Cambria Math" panose="02040503050406030204" pitchFamily="18" charset="0"/>
                      </a:rPr>
                      <m:t>𝑝𝑟𝑖𝑛𝑡𝑓</m:t>
                    </m:r>
                    <m:r>
                      <a:rPr lang="en-US" b="0" i="1" dirty="0" smtClean="0">
                        <a:latin typeface="Cambria Math" panose="02040503050406030204" pitchFamily="18" charset="0"/>
                      </a:rPr>
                      <m:t>( )</m:t>
                    </m:r>
                  </m:oMath>
                </a14:m>
                <a:endParaRPr lang="pt-BR" dirty="0"/>
              </a:p>
              <a:p>
                <a:r>
                  <a:rPr lang="pt-BR" dirty="0"/>
                  <a:t>Abaixo a tabela dos principais marcadores:</a:t>
                </a:r>
              </a:p>
            </p:txBody>
          </p:sp>
        </mc:Choice>
        <mc:Fallback xmlns="">
          <p:sp>
            <p:nvSpPr>
              <p:cNvPr id="3" name="Espaço Reservado para Conteúdo 2">
                <a:extLst>
                  <a:ext uri="{FF2B5EF4-FFF2-40B4-BE49-F238E27FC236}">
                    <a16:creationId xmlns:a16="http://schemas.microsoft.com/office/drawing/2014/main" id="{923D01DC-B821-434C-81B7-0E51FB19FB3C}"/>
                  </a:ext>
                </a:extLst>
              </p:cNvPr>
              <p:cNvSpPr>
                <a:spLocks noGrp="1" noRot="1" noChangeAspect="1" noMove="1" noResize="1" noEditPoints="1" noAdjustHandles="1" noChangeArrowheads="1" noChangeShapeType="1" noTextEdit="1"/>
              </p:cNvSpPr>
              <p:nvPr>
                <p:ph idx="1"/>
              </p:nvPr>
            </p:nvSpPr>
            <p:spPr>
              <a:blipFill>
                <a:blip r:embed="rId3"/>
                <a:stretch>
                  <a:fillRect l="-792" t="-2113"/>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DAF4B982-3281-0343-9D43-C08AC76C7AA7}"/>
              </a:ext>
            </a:extLst>
          </p:cNvPr>
          <p:cNvSpPr>
            <a:spLocks noGrp="1"/>
          </p:cNvSpPr>
          <p:nvPr>
            <p:ph type="sldNum" sz="quarter" idx="12"/>
          </p:nvPr>
        </p:nvSpPr>
        <p:spPr/>
        <p:txBody>
          <a:bodyPr/>
          <a:lstStyle/>
          <a:p>
            <a:fld id="{6D22F896-40B5-4ADD-8801-0D06FADFA095}" type="slidenum">
              <a:rPr lang="en-US" smtClean="0"/>
              <a:pPr/>
              <a:t>45</a:t>
            </a:fld>
            <a:endParaRPr lang="en-US" dirty="0"/>
          </a:p>
        </p:txBody>
      </p:sp>
      <p:graphicFrame>
        <p:nvGraphicFramePr>
          <p:cNvPr id="5" name="Tabela 4">
            <a:extLst>
              <a:ext uri="{FF2B5EF4-FFF2-40B4-BE49-F238E27FC236}">
                <a16:creationId xmlns:a16="http://schemas.microsoft.com/office/drawing/2014/main" id="{24298C0B-F32C-174B-9B07-96C08D00CC0D}"/>
              </a:ext>
            </a:extLst>
          </p:cNvPr>
          <p:cNvGraphicFramePr>
            <a:graphicFrameLocks noGrp="1"/>
          </p:cNvGraphicFramePr>
          <p:nvPr>
            <p:extLst>
              <p:ext uri="{D42A27DB-BD31-4B8C-83A1-F6EECF244321}">
                <p14:modId xmlns:p14="http://schemas.microsoft.com/office/powerpoint/2010/main" val="1623853460"/>
              </p:ext>
            </p:extLst>
          </p:nvPr>
        </p:nvGraphicFramePr>
        <p:xfrm>
          <a:off x="1494737" y="4250572"/>
          <a:ext cx="8759688" cy="1854200"/>
        </p:xfrm>
        <a:graphic>
          <a:graphicData uri="http://schemas.openxmlformats.org/drawingml/2006/table">
            <a:tbl>
              <a:tblPr firstRow="1" bandRow="1">
                <a:tableStyleId>{5C22544A-7EE6-4342-B048-85BDC9FD1C3A}</a:tableStyleId>
              </a:tblPr>
              <a:tblGrid>
                <a:gridCol w="4379844">
                  <a:extLst>
                    <a:ext uri="{9D8B030D-6E8A-4147-A177-3AD203B41FA5}">
                      <a16:colId xmlns:a16="http://schemas.microsoft.com/office/drawing/2014/main" val="2999012250"/>
                    </a:ext>
                  </a:extLst>
                </a:gridCol>
                <a:gridCol w="4379844">
                  <a:extLst>
                    <a:ext uri="{9D8B030D-6E8A-4147-A177-3AD203B41FA5}">
                      <a16:colId xmlns:a16="http://schemas.microsoft.com/office/drawing/2014/main" val="2887174644"/>
                    </a:ext>
                  </a:extLst>
                </a:gridCol>
              </a:tblGrid>
              <a:tr h="370840">
                <a:tc>
                  <a:txBody>
                    <a:bodyPr/>
                    <a:lstStyle/>
                    <a:p>
                      <a:pPr algn="ctr"/>
                      <a:r>
                        <a:rPr lang="pt-BR" dirty="0"/>
                        <a:t>Tipo</a:t>
                      </a:r>
                    </a:p>
                  </a:txBody>
                  <a:tcPr/>
                </a:tc>
                <a:tc>
                  <a:txBody>
                    <a:bodyPr/>
                    <a:lstStyle/>
                    <a:p>
                      <a:pPr algn="ctr"/>
                      <a:r>
                        <a:rPr lang="pt-BR" dirty="0"/>
                        <a:t>Marcador</a:t>
                      </a:r>
                    </a:p>
                  </a:txBody>
                  <a:tcPr/>
                </a:tc>
                <a:extLst>
                  <a:ext uri="{0D108BD9-81ED-4DB2-BD59-A6C34878D82A}">
                    <a16:rowId xmlns:a16="http://schemas.microsoft.com/office/drawing/2014/main" val="1796852435"/>
                  </a:ext>
                </a:extLst>
              </a:tr>
              <a:tr h="370840">
                <a:tc>
                  <a:txBody>
                    <a:bodyPr/>
                    <a:lstStyle/>
                    <a:p>
                      <a:r>
                        <a:rPr lang="pt-BR" dirty="0"/>
                        <a:t>Inteiro</a:t>
                      </a:r>
                    </a:p>
                  </a:txBody>
                  <a:tcPr/>
                </a:tc>
                <a:tc>
                  <a:txBody>
                    <a:bodyPr/>
                    <a:lstStyle/>
                    <a:p>
                      <a:r>
                        <a:rPr lang="pt-BR" dirty="0"/>
                        <a:t>%</a:t>
                      </a:r>
                      <a:r>
                        <a:rPr lang="pt-BR" dirty="0" err="1"/>
                        <a:t>d</a:t>
                      </a:r>
                      <a:r>
                        <a:rPr lang="pt-BR" dirty="0"/>
                        <a:t> ou %</a:t>
                      </a:r>
                      <a:r>
                        <a:rPr lang="pt-BR" dirty="0" err="1"/>
                        <a:t>i</a:t>
                      </a:r>
                      <a:endParaRPr lang="pt-BR" dirty="0"/>
                    </a:p>
                  </a:txBody>
                  <a:tcPr/>
                </a:tc>
                <a:extLst>
                  <a:ext uri="{0D108BD9-81ED-4DB2-BD59-A6C34878D82A}">
                    <a16:rowId xmlns:a16="http://schemas.microsoft.com/office/drawing/2014/main" val="121193111"/>
                  </a:ext>
                </a:extLst>
              </a:tr>
              <a:tr h="370840">
                <a:tc>
                  <a:txBody>
                    <a:bodyPr/>
                    <a:lstStyle/>
                    <a:p>
                      <a:r>
                        <a:rPr lang="pt-BR" dirty="0" err="1"/>
                        <a:t>Float</a:t>
                      </a:r>
                      <a:r>
                        <a:rPr lang="pt-BR" dirty="0"/>
                        <a:t> e Double</a:t>
                      </a:r>
                    </a:p>
                  </a:txBody>
                  <a:tcPr/>
                </a:tc>
                <a:tc>
                  <a:txBody>
                    <a:bodyPr/>
                    <a:lstStyle/>
                    <a:p>
                      <a:r>
                        <a:rPr lang="pt-BR" dirty="0"/>
                        <a:t>%</a:t>
                      </a:r>
                      <a:r>
                        <a:rPr lang="pt-BR" dirty="0" err="1"/>
                        <a:t>f</a:t>
                      </a:r>
                      <a:endParaRPr lang="pt-BR" dirty="0"/>
                    </a:p>
                  </a:txBody>
                  <a:tcPr/>
                </a:tc>
                <a:extLst>
                  <a:ext uri="{0D108BD9-81ED-4DB2-BD59-A6C34878D82A}">
                    <a16:rowId xmlns:a16="http://schemas.microsoft.com/office/drawing/2014/main" val="3793744893"/>
                  </a:ext>
                </a:extLst>
              </a:tr>
              <a:tr h="370840">
                <a:tc>
                  <a:txBody>
                    <a:bodyPr/>
                    <a:lstStyle/>
                    <a:p>
                      <a:r>
                        <a:rPr lang="pt-BR" dirty="0"/>
                        <a:t>Caractere</a:t>
                      </a:r>
                    </a:p>
                  </a:txBody>
                  <a:tcPr/>
                </a:tc>
                <a:tc>
                  <a:txBody>
                    <a:bodyPr/>
                    <a:lstStyle/>
                    <a:p>
                      <a:r>
                        <a:rPr lang="pt-BR" dirty="0"/>
                        <a:t>%</a:t>
                      </a:r>
                      <a:r>
                        <a:rPr lang="pt-BR" dirty="0" err="1"/>
                        <a:t>c</a:t>
                      </a:r>
                      <a:endParaRPr lang="pt-BR" dirty="0"/>
                    </a:p>
                  </a:txBody>
                  <a:tcPr/>
                </a:tc>
                <a:extLst>
                  <a:ext uri="{0D108BD9-81ED-4DB2-BD59-A6C34878D82A}">
                    <a16:rowId xmlns:a16="http://schemas.microsoft.com/office/drawing/2014/main" val="3123596631"/>
                  </a:ext>
                </a:extLst>
              </a:tr>
              <a:tr h="370840">
                <a:tc>
                  <a:txBody>
                    <a:bodyPr/>
                    <a:lstStyle/>
                    <a:p>
                      <a:r>
                        <a:rPr lang="pt-BR" dirty="0"/>
                        <a:t>Cadeia de Caracteres (</a:t>
                      </a:r>
                      <a:r>
                        <a:rPr lang="pt-BR" dirty="0" err="1"/>
                        <a:t>String</a:t>
                      </a:r>
                      <a:r>
                        <a:rPr lang="pt-BR" dirty="0"/>
                        <a:t>)</a:t>
                      </a:r>
                    </a:p>
                  </a:txBody>
                  <a:tcPr/>
                </a:tc>
                <a:tc>
                  <a:txBody>
                    <a:bodyPr/>
                    <a:lstStyle/>
                    <a:p>
                      <a:r>
                        <a:rPr lang="pt-BR" dirty="0"/>
                        <a:t>%</a:t>
                      </a:r>
                      <a:r>
                        <a:rPr lang="pt-BR" dirty="0" err="1"/>
                        <a:t>s</a:t>
                      </a:r>
                      <a:endParaRPr lang="pt-BR" dirty="0"/>
                    </a:p>
                  </a:txBody>
                  <a:tcPr/>
                </a:tc>
                <a:extLst>
                  <a:ext uri="{0D108BD9-81ED-4DB2-BD59-A6C34878D82A}">
                    <a16:rowId xmlns:a16="http://schemas.microsoft.com/office/drawing/2014/main" val="2955457236"/>
                  </a:ext>
                </a:extLst>
              </a:tr>
            </a:tbl>
          </a:graphicData>
        </a:graphic>
      </p:graphicFrame>
    </p:spTree>
    <p:extLst>
      <p:ext uri="{BB962C8B-B14F-4D97-AF65-F5344CB8AC3E}">
        <p14:creationId xmlns:p14="http://schemas.microsoft.com/office/powerpoint/2010/main" val="40146833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6633B5-DE94-6B4A-ABFF-E0E43F9F8A5E}"/>
              </a:ext>
            </a:extLst>
          </p:cNvPr>
          <p:cNvSpPr>
            <a:spLocks noGrp="1"/>
          </p:cNvSpPr>
          <p:nvPr>
            <p:ph type="title"/>
          </p:nvPr>
        </p:nvSpPr>
        <p:spPr/>
        <p:txBody>
          <a:bodyPr/>
          <a:lstStyle/>
          <a:p>
            <a:r>
              <a:rPr lang="pt-BR" dirty="0"/>
              <a:t>Impressão de Dados na Tela</a:t>
            </a:r>
          </a:p>
        </p:txBody>
      </p:sp>
      <p:sp>
        <p:nvSpPr>
          <p:cNvPr id="4" name="Espaço Reservado para Número de Slide 3">
            <a:extLst>
              <a:ext uri="{FF2B5EF4-FFF2-40B4-BE49-F238E27FC236}">
                <a16:creationId xmlns:a16="http://schemas.microsoft.com/office/drawing/2014/main" id="{CF15756A-715A-1A42-85C4-E33BD57A0659}"/>
              </a:ext>
            </a:extLst>
          </p:cNvPr>
          <p:cNvSpPr>
            <a:spLocks noGrp="1"/>
          </p:cNvSpPr>
          <p:nvPr>
            <p:ph type="sldNum" sz="quarter" idx="12"/>
          </p:nvPr>
        </p:nvSpPr>
        <p:spPr/>
        <p:txBody>
          <a:bodyPr/>
          <a:lstStyle/>
          <a:p>
            <a:fld id="{6D22F896-40B5-4ADD-8801-0D06FADFA095}" type="slidenum">
              <a:rPr lang="en-US" smtClean="0"/>
              <a:pPr/>
              <a:t>46</a:t>
            </a:fld>
            <a:endParaRPr lang="en-US" dirty="0"/>
          </a:p>
        </p:txBody>
      </p:sp>
      <p:sp>
        <p:nvSpPr>
          <p:cNvPr id="6" name="Retângulo 5">
            <a:extLst>
              <a:ext uri="{FF2B5EF4-FFF2-40B4-BE49-F238E27FC236}">
                <a16:creationId xmlns:a16="http://schemas.microsoft.com/office/drawing/2014/main" id="{C05F30A7-3224-3642-B6FD-77F8A77A00A4}"/>
              </a:ext>
            </a:extLst>
          </p:cNvPr>
          <p:cNvSpPr/>
          <p:nvPr/>
        </p:nvSpPr>
        <p:spPr>
          <a:xfrm>
            <a:off x="362269" y="4333460"/>
            <a:ext cx="10944260" cy="23853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CaixaDeTexto 6">
            <a:extLst>
              <a:ext uri="{FF2B5EF4-FFF2-40B4-BE49-F238E27FC236}">
                <a16:creationId xmlns:a16="http://schemas.microsoft.com/office/drawing/2014/main" id="{9B67C12E-EDAC-3A40-9ECF-D385BB4A7E48}"/>
              </a:ext>
            </a:extLst>
          </p:cNvPr>
          <p:cNvSpPr txBox="1"/>
          <p:nvPr/>
        </p:nvSpPr>
        <p:spPr>
          <a:xfrm>
            <a:off x="10700145" y="6349519"/>
            <a:ext cx="606384" cy="369332"/>
          </a:xfrm>
          <a:prstGeom prst="rect">
            <a:avLst/>
          </a:prstGeom>
          <a:noFill/>
        </p:spPr>
        <p:txBody>
          <a:bodyPr wrap="none" rtlCol="0">
            <a:spAutoFit/>
          </a:bodyPr>
          <a:lstStyle/>
          <a:p>
            <a:r>
              <a:rPr lang="pt-BR" dirty="0">
                <a:solidFill>
                  <a:schemeClr val="bg1">
                    <a:lumMod val="50000"/>
                    <a:lumOff val="50000"/>
                  </a:schemeClr>
                </a:solidFill>
              </a:rPr>
              <a:t>Tela</a:t>
            </a:r>
          </a:p>
        </p:txBody>
      </p:sp>
      <p:sp>
        <p:nvSpPr>
          <p:cNvPr id="8" name="Espaço Reservado para Conteúdo 2">
            <a:extLst>
              <a:ext uri="{FF2B5EF4-FFF2-40B4-BE49-F238E27FC236}">
                <a16:creationId xmlns:a16="http://schemas.microsoft.com/office/drawing/2014/main" id="{AA45CCAC-3527-854D-A9FA-F5DA58373922}"/>
              </a:ext>
            </a:extLst>
          </p:cNvPr>
          <p:cNvSpPr>
            <a:spLocks noGrp="1"/>
          </p:cNvSpPr>
          <p:nvPr>
            <p:ph idx="1"/>
          </p:nvPr>
        </p:nvSpPr>
        <p:spPr>
          <a:xfrm>
            <a:off x="362268" y="4333460"/>
            <a:ext cx="10796061" cy="631614"/>
          </a:xfrm>
        </p:spPr>
        <p:txBody>
          <a:bodyPr>
            <a:normAutofit/>
          </a:bodyPr>
          <a:lstStyle/>
          <a:p>
            <a:pPr marL="0" indent="0">
              <a:buNone/>
            </a:pPr>
            <a:r>
              <a:rPr lang="pt-BR" dirty="0"/>
              <a:t>Mathias Santos de Brito tem 28 anos de idade e mede 1.8m de altura!</a:t>
            </a:r>
          </a:p>
        </p:txBody>
      </p:sp>
      <p:pic>
        <p:nvPicPr>
          <p:cNvPr id="10" name="Imagem 9">
            <a:extLst>
              <a:ext uri="{FF2B5EF4-FFF2-40B4-BE49-F238E27FC236}">
                <a16:creationId xmlns:a16="http://schemas.microsoft.com/office/drawing/2014/main" id="{BB5230B4-2FA7-3645-9E8B-20A0738B8D86}"/>
              </a:ext>
            </a:extLst>
          </p:cNvPr>
          <p:cNvPicPr>
            <a:picLocks noChangeAspect="1"/>
          </p:cNvPicPr>
          <p:nvPr/>
        </p:nvPicPr>
        <p:blipFill>
          <a:blip r:embed="rId2"/>
          <a:stretch>
            <a:fillRect/>
          </a:stretch>
        </p:blipFill>
        <p:spPr>
          <a:xfrm>
            <a:off x="362268" y="2305900"/>
            <a:ext cx="10972673" cy="1855283"/>
          </a:xfrm>
          <a:prstGeom prst="rect">
            <a:avLst/>
          </a:prstGeom>
        </p:spPr>
      </p:pic>
    </p:spTree>
    <p:extLst>
      <p:ext uri="{BB962C8B-B14F-4D97-AF65-F5344CB8AC3E}">
        <p14:creationId xmlns:p14="http://schemas.microsoft.com/office/powerpoint/2010/main" val="16462614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73E8A9A-DA4B-4F12-9331-219EBE523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81776" y="0"/>
            <a:ext cx="91763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1C4DCE7A-0E46-404B-9E0D-E93DC7B2A86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ADD673B7-F6B7-43EE-936B-D09F3A337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81776" cy="6858000"/>
          </a:xfrm>
          <a:prstGeom prst="rect">
            <a:avLst/>
          </a:prstGeom>
          <a:solidFill>
            <a:schemeClr val="bg1"/>
          </a:solidFill>
          <a:ln>
            <a:noFill/>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4C9A967-A869-6947-9014-2B526D5DB696}"/>
              </a:ext>
            </a:extLst>
          </p:cNvPr>
          <p:cNvSpPr>
            <a:spLocks noGrp="1"/>
          </p:cNvSpPr>
          <p:nvPr>
            <p:ph type="title"/>
          </p:nvPr>
        </p:nvSpPr>
        <p:spPr>
          <a:xfrm>
            <a:off x="6770849" y="643466"/>
            <a:ext cx="3846292" cy="5205943"/>
          </a:xfrm>
        </p:spPr>
        <p:txBody>
          <a:bodyPr anchor="b">
            <a:normAutofit/>
          </a:bodyPr>
          <a:lstStyle/>
          <a:p>
            <a:pPr algn="r"/>
            <a:r>
              <a:rPr lang="pt-BR" sz="4800" dirty="0">
                <a:solidFill>
                  <a:schemeClr val="accent1"/>
                </a:solidFill>
              </a:rPr>
              <a:t>Impressão de Dados na Tela</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4CC00196-B248-3D49-9C23-4937117A989E}"/>
                  </a:ext>
                </a:extLst>
              </p:cNvPr>
              <p:cNvSpPr>
                <a:spLocks noGrp="1"/>
              </p:cNvSpPr>
              <p:nvPr>
                <p:ph idx="1"/>
              </p:nvPr>
            </p:nvSpPr>
            <p:spPr>
              <a:xfrm>
                <a:off x="680321" y="965200"/>
                <a:ext cx="5410207" cy="4884209"/>
              </a:xfrm>
            </p:spPr>
            <p:txBody>
              <a:bodyPr anchor="ctr">
                <a:normAutofit/>
              </a:bodyPr>
              <a:lstStyle/>
              <a:p>
                <a:pPr marL="0" indent="0" algn="ctr">
                  <a:buNone/>
                </a:pPr>
                <a:r>
                  <a:rPr lang="pt-BR" sz="3600" dirty="0"/>
                  <a:t>Quantos marcadores você tiver na </a:t>
                </a:r>
                <a14:m>
                  <m:oMath xmlns:m="http://schemas.openxmlformats.org/officeDocument/2006/math">
                    <m:r>
                      <a:rPr lang="pt-BR" sz="3600" i="1">
                        <a:latin typeface="Cambria Math" panose="02040503050406030204" pitchFamily="18" charset="0"/>
                      </a:rPr>
                      <m:t>𝑠𝑡𝑟𝑖𝑛𝑔</m:t>
                    </m:r>
                  </m:oMath>
                </a14:m>
                <a:r>
                  <a:rPr lang="pt-BR" sz="3600" dirty="0"/>
                  <a:t> de formatação, esse será o número de variáveis ou constantes listadas separadas por vírgulas.</a:t>
                </a:r>
              </a:p>
            </p:txBody>
          </p:sp>
        </mc:Choice>
        <mc:Fallback xmlns="">
          <p:sp>
            <p:nvSpPr>
              <p:cNvPr id="3" name="Espaço Reservado para Conteúdo 2">
                <a:extLst>
                  <a:ext uri="{FF2B5EF4-FFF2-40B4-BE49-F238E27FC236}">
                    <a16:creationId xmlns:a16="http://schemas.microsoft.com/office/drawing/2014/main" id="{4CC00196-B248-3D49-9C23-4937117A989E}"/>
                  </a:ext>
                </a:extLst>
              </p:cNvPr>
              <p:cNvSpPr>
                <a:spLocks noGrp="1" noRot="1" noChangeAspect="1" noMove="1" noResize="1" noEditPoints="1" noAdjustHandles="1" noChangeArrowheads="1" noChangeShapeType="1" noTextEdit="1"/>
              </p:cNvSpPr>
              <p:nvPr>
                <p:ph idx="1"/>
              </p:nvPr>
            </p:nvSpPr>
            <p:spPr>
              <a:xfrm>
                <a:off x="680321" y="965200"/>
                <a:ext cx="5410207" cy="4884209"/>
              </a:xfrm>
              <a:blipFill>
                <a:blip r:embed="rId3"/>
                <a:stretch>
                  <a:fillRect l="-468" r="-2810"/>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4E56903C-2568-EA43-BE7B-325DBCE2969F}"/>
              </a:ext>
            </a:extLst>
          </p:cNvPr>
          <p:cNvSpPr>
            <a:spLocks noGrp="1"/>
          </p:cNvSpPr>
          <p:nvPr>
            <p:ph type="sldNum" sz="quarter" idx="12"/>
          </p:nvPr>
        </p:nvSpPr>
        <p:spPr>
          <a:xfrm>
            <a:off x="11379265" y="6170824"/>
            <a:ext cx="722655" cy="365760"/>
          </a:xfrm>
        </p:spPr>
        <p:txBody>
          <a:bodyPr>
            <a:normAutofit/>
          </a:bodyPr>
          <a:lstStyle/>
          <a:p>
            <a:pPr>
              <a:lnSpc>
                <a:spcPct val="90000"/>
              </a:lnSpc>
              <a:spcAft>
                <a:spcPts val="600"/>
              </a:spcAft>
            </a:pPr>
            <a:fld id="{6D22F896-40B5-4ADD-8801-0D06FADFA095}" type="slidenum">
              <a:rPr lang="en-US" sz="2000">
                <a:solidFill>
                  <a:srgbClr val="FFFFFF"/>
                </a:solidFill>
              </a:rPr>
              <a:pPr>
                <a:lnSpc>
                  <a:spcPct val="90000"/>
                </a:lnSpc>
                <a:spcAft>
                  <a:spcPts val="600"/>
                </a:spcAft>
              </a:pPr>
              <a:t>47</a:t>
            </a:fld>
            <a:endParaRPr lang="en-US" sz="2000">
              <a:solidFill>
                <a:srgbClr val="FFFFFF"/>
              </a:solidFill>
            </a:endParaRPr>
          </a:p>
        </p:txBody>
      </p:sp>
    </p:spTree>
    <p:extLst>
      <p:ext uri="{BB962C8B-B14F-4D97-AF65-F5344CB8AC3E}">
        <p14:creationId xmlns:p14="http://schemas.microsoft.com/office/powerpoint/2010/main" val="21078989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0402EB-8975-C849-BB6E-802F94D7DCC1}"/>
              </a:ext>
            </a:extLst>
          </p:cNvPr>
          <p:cNvSpPr>
            <a:spLocks noGrp="1"/>
          </p:cNvSpPr>
          <p:nvPr>
            <p:ph type="title"/>
          </p:nvPr>
        </p:nvSpPr>
        <p:spPr/>
        <p:txBody>
          <a:bodyPr/>
          <a:lstStyle/>
          <a:p>
            <a:r>
              <a:rPr lang="pt-BR" dirty="0"/>
              <a:t>Leitura do Teclado</a:t>
            </a:r>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F35A748C-B7BD-EB4D-AC4B-2591D0741066}"/>
                  </a:ext>
                </a:extLst>
              </p:cNvPr>
              <p:cNvSpPr>
                <a:spLocks noGrp="1"/>
              </p:cNvSpPr>
              <p:nvPr>
                <p:ph idx="1"/>
              </p:nvPr>
            </p:nvSpPr>
            <p:spPr/>
            <p:txBody>
              <a:bodyPr>
                <a:normAutofit/>
              </a:bodyPr>
              <a:lstStyle/>
              <a:p>
                <a:r>
                  <a:rPr lang="pt-BR" dirty="0"/>
                  <a:t>A leitura do teclado é feita com a função </a:t>
                </a:r>
                <a14:m>
                  <m:oMath xmlns:m="http://schemas.openxmlformats.org/officeDocument/2006/math">
                    <m:r>
                      <a:rPr lang="pt-BR" i="1" dirty="0" smtClean="0">
                        <a:latin typeface="Cambria Math" panose="02040503050406030204" pitchFamily="18" charset="0"/>
                      </a:rPr>
                      <m:t>𝑠𝑐𝑎𝑛𝑓</m:t>
                    </m:r>
                    <m:r>
                      <a:rPr lang="pt-BR" i="1" dirty="0" smtClean="0">
                        <a:latin typeface="Cambria Math" panose="02040503050406030204" pitchFamily="18" charset="0"/>
                      </a:rPr>
                      <m:t>( )</m:t>
                    </m:r>
                  </m:oMath>
                </a14:m>
                <a:endParaRPr lang="pt-BR" dirty="0"/>
              </a:p>
              <a:p>
                <a:r>
                  <a:rPr lang="pt-BR" dirty="0"/>
                  <a:t>Segue o mesmo princípio do </a:t>
                </a:r>
                <a14:m>
                  <m:oMath xmlns:m="http://schemas.openxmlformats.org/officeDocument/2006/math">
                    <m:r>
                      <a:rPr lang="pt-BR" i="1" dirty="0" smtClean="0">
                        <a:latin typeface="Cambria Math" panose="02040503050406030204" pitchFamily="18" charset="0"/>
                      </a:rPr>
                      <m:t>𝑝𝑟𝑖𝑛𝑡𝑓</m:t>
                    </m:r>
                    <m:r>
                      <a:rPr lang="pt-BR" i="1" dirty="0" smtClean="0">
                        <a:latin typeface="Cambria Math" panose="02040503050406030204" pitchFamily="18" charset="0"/>
                      </a:rPr>
                      <m:t>( )</m:t>
                    </m:r>
                  </m:oMath>
                </a14:m>
                <a:r>
                  <a:rPr lang="pt-BR" dirty="0"/>
                  <a:t>, onde temos uma </a:t>
                </a:r>
                <a14:m>
                  <m:oMath xmlns:m="http://schemas.openxmlformats.org/officeDocument/2006/math">
                    <m:r>
                      <a:rPr lang="pt-BR" i="1" dirty="0" smtClean="0">
                        <a:latin typeface="Cambria Math" panose="02040503050406030204" pitchFamily="18" charset="0"/>
                      </a:rPr>
                      <m:t>𝑠𝑡𝑟𝑖𝑛𝑔</m:t>
                    </m:r>
                  </m:oMath>
                </a14:m>
                <a:r>
                  <a:rPr lang="pt-BR" dirty="0"/>
                  <a:t> de formatação seguida das variáveis que receberão os valores lidos.</a:t>
                </a:r>
              </a:p>
              <a:p>
                <a:r>
                  <a:rPr lang="pt-BR" dirty="0"/>
                  <a:t>Quantos marcadores tiverem, será o tanto de variáveis a serem listadas após separadas por vírgula.</a:t>
                </a:r>
              </a:p>
              <a:p>
                <a:endParaRPr lang="pt-BR" dirty="0"/>
              </a:p>
              <a:p>
                <a:r>
                  <a:rPr lang="pt-BR" dirty="0"/>
                  <a:t>ATENÇÃO: TODAS as variáveis listadas devem ser precedidas por </a:t>
                </a:r>
                <a14:m>
                  <m:oMath xmlns:m="http://schemas.openxmlformats.org/officeDocument/2006/math">
                    <m:r>
                      <a:rPr lang="pt-BR" i="1" dirty="0">
                        <a:latin typeface="Cambria Math" panose="02040503050406030204" pitchFamily="18" charset="0"/>
                      </a:rPr>
                      <m:t>&amp;</m:t>
                    </m:r>
                  </m:oMath>
                </a14:m>
                <a:endParaRPr lang="pt-BR" dirty="0"/>
              </a:p>
              <a:p>
                <a:pPr marL="0" indent="0">
                  <a:buNone/>
                </a:pPr>
                <a:r>
                  <a:rPr lang="pt-BR" dirty="0"/>
                  <a:t>                  NÃO é permitido listar constantes, só variáveis!</a:t>
                </a:r>
              </a:p>
            </p:txBody>
          </p:sp>
        </mc:Choice>
        <mc:Fallback xmlns="">
          <p:sp>
            <p:nvSpPr>
              <p:cNvPr id="3" name="Espaço Reservado para Conteúdo 2">
                <a:extLst>
                  <a:ext uri="{FF2B5EF4-FFF2-40B4-BE49-F238E27FC236}">
                    <a16:creationId xmlns:a16="http://schemas.microsoft.com/office/drawing/2014/main" id="{F35A748C-B7BD-EB4D-AC4B-2591D0741066}"/>
                  </a:ext>
                </a:extLst>
              </p:cNvPr>
              <p:cNvSpPr>
                <a:spLocks noGrp="1" noRot="1" noChangeAspect="1" noMove="1" noResize="1" noEditPoints="1" noAdjustHandles="1" noChangeArrowheads="1" noChangeShapeType="1" noTextEdit="1"/>
              </p:cNvSpPr>
              <p:nvPr>
                <p:ph idx="1"/>
              </p:nvPr>
            </p:nvSpPr>
            <p:spPr>
              <a:blipFill>
                <a:blip r:embed="rId2"/>
                <a:stretch>
                  <a:fillRect l="-792" t="-2113"/>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A72A72B1-F801-0A40-BB80-4689366917ED}"/>
              </a:ext>
            </a:extLst>
          </p:cNvPr>
          <p:cNvSpPr>
            <a:spLocks noGrp="1"/>
          </p:cNvSpPr>
          <p:nvPr>
            <p:ph type="sldNum" sz="quarter" idx="12"/>
          </p:nvPr>
        </p:nvSpPr>
        <p:spPr/>
        <p:txBody>
          <a:bodyPr/>
          <a:lstStyle/>
          <a:p>
            <a:fld id="{6D22F896-40B5-4ADD-8801-0D06FADFA095}" type="slidenum">
              <a:rPr lang="en-US" smtClean="0"/>
              <a:pPr/>
              <a:t>48</a:t>
            </a:fld>
            <a:endParaRPr lang="en-US" dirty="0"/>
          </a:p>
        </p:txBody>
      </p:sp>
    </p:spTree>
    <p:extLst>
      <p:ext uri="{BB962C8B-B14F-4D97-AF65-F5344CB8AC3E}">
        <p14:creationId xmlns:p14="http://schemas.microsoft.com/office/powerpoint/2010/main" val="37372280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1F8396-ADAA-BF4C-BB8B-8D039F489165}"/>
              </a:ext>
            </a:extLst>
          </p:cNvPr>
          <p:cNvSpPr>
            <a:spLocks noGrp="1"/>
          </p:cNvSpPr>
          <p:nvPr>
            <p:ph type="title"/>
          </p:nvPr>
        </p:nvSpPr>
        <p:spPr/>
        <p:txBody>
          <a:bodyPr/>
          <a:lstStyle/>
          <a:p>
            <a:r>
              <a:rPr lang="pt-BR" dirty="0"/>
              <a:t>Leitura do Teclado</a:t>
            </a:r>
          </a:p>
        </p:txBody>
      </p:sp>
      <p:sp>
        <p:nvSpPr>
          <p:cNvPr id="4" name="Espaço Reservado para Número de Slide 3">
            <a:extLst>
              <a:ext uri="{FF2B5EF4-FFF2-40B4-BE49-F238E27FC236}">
                <a16:creationId xmlns:a16="http://schemas.microsoft.com/office/drawing/2014/main" id="{6630E223-D7D8-A74A-BB4A-D71A9EAC5E31}"/>
              </a:ext>
            </a:extLst>
          </p:cNvPr>
          <p:cNvSpPr>
            <a:spLocks noGrp="1"/>
          </p:cNvSpPr>
          <p:nvPr>
            <p:ph type="sldNum" sz="quarter" idx="12"/>
          </p:nvPr>
        </p:nvSpPr>
        <p:spPr/>
        <p:txBody>
          <a:bodyPr/>
          <a:lstStyle/>
          <a:p>
            <a:fld id="{6D22F896-40B5-4ADD-8801-0D06FADFA095}" type="slidenum">
              <a:rPr lang="en-US" smtClean="0"/>
              <a:pPr/>
              <a:t>49</a:t>
            </a:fld>
            <a:endParaRPr lang="en-US" dirty="0"/>
          </a:p>
        </p:txBody>
      </p:sp>
      <p:pic>
        <p:nvPicPr>
          <p:cNvPr id="6" name="Imagem 5">
            <a:extLst>
              <a:ext uri="{FF2B5EF4-FFF2-40B4-BE49-F238E27FC236}">
                <a16:creationId xmlns:a16="http://schemas.microsoft.com/office/drawing/2014/main" id="{345C0AA2-C4E7-A14D-A7CE-DD163A90C115}"/>
              </a:ext>
            </a:extLst>
          </p:cNvPr>
          <p:cNvPicPr>
            <a:picLocks noChangeAspect="1"/>
          </p:cNvPicPr>
          <p:nvPr/>
        </p:nvPicPr>
        <p:blipFill>
          <a:blip r:embed="rId2"/>
          <a:stretch>
            <a:fillRect/>
          </a:stretch>
        </p:blipFill>
        <p:spPr>
          <a:xfrm>
            <a:off x="1033670" y="2094659"/>
            <a:ext cx="9128091" cy="4518176"/>
          </a:xfrm>
          <a:prstGeom prst="rect">
            <a:avLst/>
          </a:prstGeom>
        </p:spPr>
      </p:pic>
      <p:sp>
        <p:nvSpPr>
          <p:cNvPr id="7" name="Retângulo 6">
            <a:extLst>
              <a:ext uri="{FF2B5EF4-FFF2-40B4-BE49-F238E27FC236}">
                <a16:creationId xmlns:a16="http://schemas.microsoft.com/office/drawing/2014/main" id="{9B763AC9-2DA3-6B41-9D83-EB3F005F8D9A}"/>
              </a:ext>
            </a:extLst>
          </p:cNvPr>
          <p:cNvSpPr/>
          <p:nvPr/>
        </p:nvSpPr>
        <p:spPr>
          <a:xfrm>
            <a:off x="1033670" y="2094659"/>
            <a:ext cx="9128091" cy="1032855"/>
          </a:xfrm>
          <a:prstGeom prst="rect">
            <a:avLst/>
          </a:prstGeom>
          <a:solidFill>
            <a:schemeClr val="accent1">
              <a:alpha val="8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17000F35-F03D-5C42-B479-87602DE223D8}"/>
              </a:ext>
            </a:extLst>
          </p:cNvPr>
          <p:cNvSpPr/>
          <p:nvPr/>
        </p:nvSpPr>
        <p:spPr>
          <a:xfrm>
            <a:off x="1033669" y="5588344"/>
            <a:ext cx="9128091" cy="1032855"/>
          </a:xfrm>
          <a:prstGeom prst="rect">
            <a:avLst/>
          </a:prstGeom>
          <a:solidFill>
            <a:schemeClr val="accent1">
              <a:alpha val="8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5543372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7F6FA6-8013-614D-892A-E08F37E33AD3}"/>
              </a:ext>
            </a:extLst>
          </p:cNvPr>
          <p:cNvSpPr>
            <a:spLocks noGrp="1"/>
          </p:cNvSpPr>
          <p:nvPr>
            <p:ph type="title"/>
          </p:nvPr>
        </p:nvSpPr>
        <p:spPr/>
        <p:txBody>
          <a:bodyPr/>
          <a:lstStyle/>
          <a:p>
            <a:r>
              <a:rPr lang="pt-BR" dirty="0"/>
              <a:t>Avaliações</a:t>
            </a:r>
          </a:p>
        </p:txBody>
      </p:sp>
      <p:sp>
        <p:nvSpPr>
          <p:cNvPr id="6" name="Espaço Reservado para Conteúdo 5">
            <a:extLst>
              <a:ext uri="{FF2B5EF4-FFF2-40B4-BE49-F238E27FC236}">
                <a16:creationId xmlns:a16="http://schemas.microsoft.com/office/drawing/2014/main" id="{6FE21863-22B9-A640-8C1C-262B27F9B862}"/>
              </a:ext>
            </a:extLst>
          </p:cNvPr>
          <p:cNvSpPr>
            <a:spLocks noGrp="1"/>
          </p:cNvSpPr>
          <p:nvPr>
            <p:ph idx="1"/>
          </p:nvPr>
        </p:nvSpPr>
        <p:spPr/>
        <p:txBody>
          <a:bodyPr/>
          <a:lstStyle/>
          <a:p>
            <a:r>
              <a:rPr lang="pt-BR" dirty="0"/>
              <a:t>Prova 1</a:t>
            </a:r>
          </a:p>
          <a:p>
            <a:r>
              <a:rPr lang="pt-BR" dirty="0"/>
              <a:t>Prova 2</a:t>
            </a:r>
          </a:p>
          <a:p>
            <a:r>
              <a:rPr lang="pt-BR" dirty="0"/>
              <a:t>Lista de Exercícios/Projeto</a:t>
            </a:r>
          </a:p>
          <a:p>
            <a:endParaRPr lang="pt-BR" dirty="0"/>
          </a:p>
          <a:p>
            <a:endParaRPr lang="pt-BR" dirty="0"/>
          </a:p>
          <a:p>
            <a:r>
              <a:rPr lang="pt-BR" dirty="0"/>
              <a:t>As avaliações, assuntos e datas serão definidas ao longo do semestre.</a:t>
            </a:r>
          </a:p>
          <a:p>
            <a:pPr marL="0" indent="0">
              <a:buNone/>
            </a:pPr>
            <a:endParaRPr lang="pt-BR" dirty="0"/>
          </a:p>
        </p:txBody>
      </p:sp>
      <p:sp>
        <p:nvSpPr>
          <p:cNvPr id="5" name="Espaço Reservado para Número de Slide 4">
            <a:extLst>
              <a:ext uri="{FF2B5EF4-FFF2-40B4-BE49-F238E27FC236}">
                <a16:creationId xmlns:a16="http://schemas.microsoft.com/office/drawing/2014/main" id="{255373F2-5737-7D4C-9200-4D022E86A45C}"/>
              </a:ext>
            </a:extLst>
          </p:cNvPr>
          <p:cNvSpPr>
            <a:spLocks noGrp="1"/>
          </p:cNvSpPr>
          <p:nvPr>
            <p:ph type="sldNum" sz="quarter" idx="12"/>
          </p:nvPr>
        </p:nvSpPr>
        <p:spPr/>
        <p:txBody>
          <a:bodyPr/>
          <a:lstStyle/>
          <a:p>
            <a:fld id="{6D22F896-40B5-4ADD-8801-0D06FADFA095}" type="slidenum">
              <a:rPr lang="en-US" smtClean="0"/>
              <a:t>5</a:t>
            </a:fld>
            <a:endParaRPr lang="en-US" dirty="0"/>
          </a:p>
        </p:txBody>
      </p:sp>
    </p:spTree>
    <p:extLst>
      <p:ext uri="{BB962C8B-B14F-4D97-AF65-F5344CB8AC3E}">
        <p14:creationId xmlns:p14="http://schemas.microsoft.com/office/powerpoint/2010/main" val="31787760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3DF095-BC6F-4441-9A7B-03984EBAC019}"/>
              </a:ext>
            </a:extLst>
          </p:cNvPr>
          <p:cNvSpPr>
            <a:spLocks noGrp="1"/>
          </p:cNvSpPr>
          <p:nvPr>
            <p:ph type="title"/>
          </p:nvPr>
        </p:nvSpPr>
        <p:spPr/>
        <p:txBody>
          <a:bodyPr/>
          <a:lstStyle/>
          <a:p>
            <a:r>
              <a:rPr lang="pt-BR" dirty="0"/>
              <a:t>Leitura do Teclado</a:t>
            </a:r>
          </a:p>
        </p:txBody>
      </p:sp>
      <p:pic>
        <p:nvPicPr>
          <p:cNvPr id="5" name="gravação">
            <a:hlinkClick r:id="" action="ppaction://media"/>
            <a:extLst>
              <a:ext uri="{FF2B5EF4-FFF2-40B4-BE49-F238E27FC236}">
                <a16:creationId xmlns:a16="http://schemas.microsoft.com/office/drawing/2014/main" id="{E83299BD-D976-FC4C-AB92-88CF069DAE7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81038" y="2393950"/>
            <a:ext cx="9613900" cy="3484563"/>
          </a:xfrm>
        </p:spPr>
      </p:pic>
      <p:sp>
        <p:nvSpPr>
          <p:cNvPr id="4" name="Espaço Reservado para Número de Slide 3">
            <a:extLst>
              <a:ext uri="{FF2B5EF4-FFF2-40B4-BE49-F238E27FC236}">
                <a16:creationId xmlns:a16="http://schemas.microsoft.com/office/drawing/2014/main" id="{55392F64-4CA8-1D42-A363-18E52874F9A5}"/>
              </a:ext>
            </a:extLst>
          </p:cNvPr>
          <p:cNvSpPr>
            <a:spLocks noGrp="1"/>
          </p:cNvSpPr>
          <p:nvPr>
            <p:ph type="sldNum" sz="quarter" idx="12"/>
          </p:nvPr>
        </p:nvSpPr>
        <p:spPr/>
        <p:txBody>
          <a:bodyPr/>
          <a:lstStyle/>
          <a:p>
            <a:fld id="{6D22F896-40B5-4ADD-8801-0D06FADFA095}" type="slidenum">
              <a:rPr lang="en-US" smtClean="0"/>
              <a:pPr/>
              <a:t>50</a:t>
            </a:fld>
            <a:endParaRPr lang="en-US" dirty="0"/>
          </a:p>
        </p:txBody>
      </p:sp>
    </p:spTree>
    <p:extLst>
      <p:ext uri="{BB962C8B-B14F-4D97-AF65-F5344CB8AC3E}">
        <p14:creationId xmlns:p14="http://schemas.microsoft.com/office/powerpoint/2010/main" val="2182299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8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0D62B197-26E3-0547-B22E-C73E2B2977FB}"/>
              </a:ext>
            </a:extLst>
          </p:cNvPr>
          <p:cNvSpPr>
            <a:spLocks noGrp="1"/>
          </p:cNvSpPr>
          <p:nvPr>
            <p:ph type="title"/>
          </p:nvPr>
        </p:nvSpPr>
        <p:spPr/>
        <p:txBody>
          <a:bodyPr/>
          <a:lstStyle/>
          <a:p>
            <a:r>
              <a:rPr lang="pt-BR" dirty="0"/>
              <a:t>Esqueleto de um Programa em C</a:t>
            </a:r>
          </a:p>
        </p:txBody>
      </p:sp>
      <p:sp>
        <p:nvSpPr>
          <p:cNvPr id="6" name="Espaço Reservado para Texto 5">
            <a:extLst>
              <a:ext uri="{FF2B5EF4-FFF2-40B4-BE49-F238E27FC236}">
                <a16:creationId xmlns:a16="http://schemas.microsoft.com/office/drawing/2014/main" id="{08D60D08-F876-6F41-893B-5A8AD8839041}"/>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6DE7AF49-991C-D844-BEB9-EF452E88A987}"/>
              </a:ext>
            </a:extLst>
          </p:cNvPr>
          <p:cNvSpPr>
            <a:spLocks noGrp="1"/>
          </p:cNvSpPr>
          <p:nvPr>
            <p:ph type="sldNum" sz="quarter" idx="12"/>
          </p:nvPr>
        </p:nvSpPr>
        <p:spPr/>
        <p:txBody>
          <a:bodyPr/>
          <a:lstStyle/>
          <a:p>
            <a:fld id="{6D22F896-40B5-4ADD-8801-0D06FADFA095}" type="slidenum">
              <a:rPr lang="en-US" smtClean="0"/>
              <a:pPr/>
              <a:t>51</a:t>
            </a:fld>
            <a:endParaRPr lang="en-US" dirty="0"/>
          </a:p>
        </p:txBody>
      </p:sp>
    </p:spTree>
    <p:extLst>
      <p:ext uri="{BB962C8B-B14F-4D97-AF65-F5344CB8AC3E}">
        <p14:creationId xmlns:p14="http://schemas.microsoft.com/office/powerpoint/2010/main" val="19417114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67220C61-40E2-B14D-BEE5-6A90B1C267C2}"/>
              </a:ext>
            </a:extLst>
          </p:cNvPr>
          <p:cNvSpPr>
            <a:spLocks noGrp="1"/>
          </p:cNvSpPr>
          <p:nvPr>
            <p:ph type="title"/>
          </p:nvPr>
        </p:nvSpPr>
        <p:spPr/>
        <p:txBody>
          <a:bodyPr/>
          <a:lstStyle/>
          <a:p>
            <a:r>
              <a:rPr lang="pt-BR" dirty="0"/>
              <a:t>Um programa em C</a:t>
            </a:r>
          </a:p>
        </p:txBody>
      </p:sp>
      <mc:AlternateContent xmlns:mc="http://schemas.openxmlformats.org/markup-compatibility/2006" xmlns:a14="http://schemas.microsoft.com/office/drawing/2010/main">
        <mc:Choice Requires="a14">
          <p:sp>
            <p:nvSpPr>
              <p:cNvPr id="6" name="Espaço Reservado para Conteúdo 5">
                <a:extLst>
                  <a:ext uri="{FF2B5EF4-FFF2-40B4-BE49-F238E27FC236}">
                    <a16:creationId xmlns:a16="http://schemas.microsoft.com/office/drawing/2014/main" id="{3AC13B3B-414E-2B4D-A831-DA4BF2940E34}"/>
                  </a:ext>
                </a:extLst>
              </p:cNvPr>
              <p:cNvSpPr>
                <a:spLocks noGrp="1"/>
              </p:cNvSpPr>
              <p:nvPr>
                <p:ph idx="1"/>
              </p:nvPr>
            </p:nvSpPr>
            <p:spPr/>
            <p:txBody>
              <a:bodyPr/>
              <a:lstStyle/>
              <a:p>
                <a:r>
                  <a:rPr lang="pt-BR" dirty="0"/>
                  <a:t>Um programa simples em C, consiste de um arquivo com extensão </a:t>
                </a:r>
                <a14:m>
                  <m:oMath xmlns:m="http://schemas.openxmlformats.org/officeDocument/2006/math">
                    <m:r>
                      <a:rPr lang="pt-BR" i="1" dirty="0" smtClean="0">
                        <a:latin typeface="Cambria Math" panose="02040503050406030204" pitchFamily="18" charset="0"/>
                      </a:rPr>
                      <m:t>.</m:t>
                    </m:r>
                    <m:r>
                      <a:rPr lang="pt-BR" i="1" dirty="0" err="1" smtClean="0">
                        <a:latin typeface="Cambria Math" panose="02040503050406030204" pitchFamily="18" charset="0"/>
                      </a:rPr>
                      <m:t>𝑐</m:t>
                    </m:r>
                    <m:r>
                      <a:rPr lang="pt-BR" i="1" dirty="0" smtClean="0">
                        <a:latin typeface="Cambria Math" panose="02040503050406030204" pitchFamily="18" charset="0"/>
                      </a:rPr>
                      <m:t> </m:t>
                    </m:r>
                  </m:oMath>
                </a14:m>
                <a:r>
                  <a:rPr lang="pt-BR" dirty="0"/>
                  <a:t>contendo o código a ser executado.</a:t>
                </a:r>
              </a:p>
              <a:p>
                <a:r>
                  <a:rPr lang="pt-BR" dirty="0"/>
                  <a:t>Esse código tem uma estrutura básica que vai aparecer em todo programa.</a:t>
                </a:r>
              </a:p>
              <a:p>
                <a:r>
                  <a:rPr lang="pt-BR" dirty="0"/>
                  <a:t>Por hora não precisamos entender bem, precisamos apenas saber onde colocar o nosso código.</a:t>
                </a:r>
              </a:p>
              <a:p>
                <a:r>
                  <a:rPr lang="pt-BR" dirty="0"/>
                  <a:t>Vejamos essa estrutura...</a:t>
                </a:r>
              </a:p>
            </p:txBody>
          </p:sp>
        </mc:Choice>
        <mc:Fallback xmlns="">
          <p:sp>
            <p:nvSpPr>
              <p:cNvPr id="6" name="Espaço Reservado para Conteúdo 5">
                <a:extLst>
                  <a:ext uri="{FF2B5EF4-FFF2-40B4-BE49-F238E27FC236}">
                    <a16:creationId xmlns:a16="http://schemas.microsoft.com/office/drawing/2014/main" id="{3AC13B3B-414E-2B4D-A831-DA4BF2940E34}"/>
                  </a:ext>
                </a:extLst>
              </p:cNvPr>
              <p:cNvSpPr>
                <a:spLocks noGrp="1" noRot="1" noChangeAspect="1" noMove="1" noResize="1" noEditPoints="1" noAdjustHandles="1" noChangeArrowheads="1" noChangeShapeType="1" noTextEdit="1"/>
              </p:cNvSpPr>
              <p:nvPr>
                <p:ph idx="1"/>
              </p:nvPr>
            </p:nvSpPr>
            <p:spPr>
              <a:blipFill>
                <a:blip r:embed="rId2"/>
                <a:stretch>
                  <a:fillRect l="-792" t="-2113" r="-396"/>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F4196E8E-8F9F-A544-AD21-D8B3CEC9AF1B}"/>
              </a:ext>
            </a:extLst>
          </p:cNvPr>
          <p:cNvSpPr>
            <a:spLocks noGrp="1"/>
          </p:cNvSpPr>
          <p:nvPr>
            <p:ph type="sldNum" sz="quarter" idx="12"/>
          </p:nvPr>
        </p:nvSpPr>
        <p:spPr/>
        <p:txBody>
          <a:bodyPr/>
          <a:lstStyle/>
          <a:p>
            <a:fld id="{6D22F896-40B5-4ADD-8801-0D06FADFA095}" type="slidenum">
              <a:rPr lang="en-US" smtClean="0"/>
              <a:t>52</a:t>
            </a:fld>
            <a:endParaRPr lang="en-US" dirty="0"/>
          </a:p>
        </p:txBody>
      </p:sp>
    </p:spTree>
    <p:extLst>
      <p:ext uri="{BB962C8B-B14F-4D97-AF65-F5344CB8AC3E}">
        <p14:creationId xmlns:p14="http://schemas.microsoft.com/office/powerpoint/2010/main" val="9435271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DCA3673-CDE4-40C5-9FA8-F89874CFB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5756E8F-499C-4533-BBE8-309C3E8D98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4" name="Rectangle 13">
            <a:extLst>
              <a:ext uri="{FF2B5EF4-FFF2-40B4-BE49-F238E27FC236}">
                <a16:creationId xmlns:a16="http://schemas.microsoft.com/office/drawing/2014/main" id="{0FFFD040-32A9-4D2B-86CA-599D030A4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63205CA-B7FF-4C25-A4C8-3BBBCE19D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32064833-D51E-F34F-AF3A-04A3283F923D}"/>
              </a:ext>
            </a:extLst>
          </p:cNvPr>
          <p:cNvSpPr>
            <a:spLocks noGrp="1"/>
          </p:cNvSpPr>
          <p:nvPr>
            <p:ph type="title"/>
          </p:nvPr>
        </p:nvSpPr>
        <p:spPr>
          <a:xfrm>
            <a:off x="680321" y="753228"/>
            <a:ext cx="4136123" cy="1080938"/>
          </a:xfrm>
        </p:spPr>
        <p:txBody>
          <a:bodyPr>
            <a:normAutofit/>
          </a:bodyPr>
          <a:lstStyle/>
          <a:p>
            <a:r>
              <a:rPr lang="pt-BR" sz="2400"/>
              <a:t>Esqueleto de um Programa Simples em C</a:t>
            </a:r>
          </a:p>
        </p:txBody>
      </p:sp>
      <p:pic>
        <p:nvPicPr>
          <p:cNvPr id="18" name="Picture 17">
            <a:extLst>
              <a:ext uri="{FF2B5EF4-FFF2-40B4-BE49-F238E27FC236}">
                <a16:creationId xmlns:a16="http://schemas.microsoft.com/office/drawing/2014/main" id="{306E3F32-3C1A-4B6E-AF26-8A15A78856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6A5DC60A-4C35-1F47-9A98-47A20A6D4043}"/>
                  </a:ext>
                </a:extLst>
              </p:cNvPr>
              <p:cNvSpPr>
                <a:spLocks noGrp="1"/>
              </p:cNvSpPr>
              <p:nvPr>
                <p:ph idx="1"/>
              </p:nvPr>
            </p:nvSpPr>
            <p:spPr>
              <a:xfrm>
                <a:off x="92765" y="2336872"/>
                <a:ext cx="4426226" cy="4338563"/>
              </a:xfrm>
            </p:spPr>
            <p:txBody>
              <a:bodyPr>
                <a:normAutofit fontScale="85000" lnSpcReduction="20000"/>
              </a:bodyPr>
              <a:lstStyle/>
              <a:p>
                <a:r>
                  <a:rPr lang="pt-BR" sz="2000" dirty="0"/>
                  <a:t>A primeira linha inclui uma série de funções que poderemos utilizar no programa, dentre elas a função de escrever na tela e ler dor teclado.</a:t>
                </a:r>
              </a:p>
              <a:p>
                <a:r>
                  <a:rPr lang="pt-BR" sz="2000" dirty="0"/>
                  <a:t>Na linha 3 declaramos a função principal, o programa começa a execução a partir deste ponto.</a:t>
                </a:r>
              </a:p>
              <a:p>
                <a:pPr lvl="1"/>
                <a:r>
                  <a:rPr lang="pt-BR" sz="2300" dirty="0"/>
                  <a:t>É aí que vai o nosso código.</a:t>
                </a:r>
              </a:p>
              <a:p>
                <a:r>
                  <a:rPr lang="pt-BR" sz="2200" dirty="0"/>
                  <a:t>O bloco de código compreendido entre o abre chaves e fecha chaves é parte do </a:t>
                </a:r>
                <a14:m>
                  <m:oMath xmlns:m="http://schemas.openxmlformats.org/officeDocument/2006/math">
                    <m:r>
                      <a:rPr lang="pt-BR" sz="2200" i="1" dirty="0" smtClean="0">
                        <a:latin typeface="Cambria Math" panose="02040503050406030204" pitchFamily="18" charset="0"/>
                      </a:rPr>
                      <m:t>𝑚𝑎𝑖𝑛</m:t>
                    </m:r>
                    <m:r>
                      <a:rPr lang="pt-BR" sz="2200" i="1" dirty="0" smtClean="0">
                        <a:latin typeface="Cambria Math" panose="02040503050406030204" pitchFamily="18" charset="0"/>
                      </a:rPr>
                      <m:t>()</m:t>
                    </m:r>
                  </m:oMath>
                </a14:m>
                <a:r>
                  <a:rPr lang="pt-BR" sz="2200" dirty="0"/>
                  <a:t>, a função principal.</a:t>
                </a:r>
              </a:p>
              <a:p>
                <a:pPr lvl="1"/>
                <a:endParaRPr lang="pt-BR" sz="1800" dirty="0"/>
              </a:p>
              <a:p>
                <a:r>
                  <a:rPr lang="pt-BR" sz="2200" dirty="0"/>
                  <a:t>A linha 7 encerra a execução e termina o programa, retornando um inteiro que indica o estado do programa ao encerrar. Zero significa sucesso, qualquer outro valor erro.</a:t>
                </a:r>
              </a:p>
            </p:txBody>
          </p:sp>
        </mc:Choice>
        <mc:Fallback xmlns="">
          <p:sp>
            <p:nvSpPr>
              <p:cNvPr id="3" name="Espaço Reservado para Conteúdo 2">
                <a:extLst>
                  <a:ext uri="{FF2B5EF4-FFF2-40B4-BE49-F238E27FC236}">
                    <a16:creationId xmlns:a16="http://schemas.microsoft.com/office/drawing/2014/main" id="{6A5DC60A-4C35-1F47-9A98-47A20A6D4043}"/>
                  </a:ext>
                </a:extLst>
              </p:cNvPr>
              <p:cNvSpPr>
                <a:spLocks noGrp="1" noRot="1" noChangeAspect="1" noMove="1" noResize="1" noEditPoints="1" noAdjustHandles="1" noChangeArrowheads="1" noChangeShapeType="1" noTextEdit="1"/>
              </p:cNvSpPr>
              <p:nvPr>
                <p:ph idx="1"/>
              </p:nvPr>
            </p:nvSpPr>
            <p:spPr>
              <a:xfrm>
                <a:off x="92765" y="2336872"/>
                <a:ext cx="4426226" cy="4338563"/>
              </a:xfrm>
              <a:blipFill>
                <a:blip r:embed="rId4"/>
                <a:stretch>
                  <a:fillRect l="-857" t="-2041" r="-1143"/>
                </a:stretch>
              </a:blipFill>
            </p:spPr>
            <p:txBody>
              <a:bodyPr/>
              <a:lstStyle/>
              <a:p>
                <a:r>
                  <a:rPr lang="pt-BR">
                    <a:noFill/>
                  </a:rPr>
                  <a:t> </a:t>
                </a:r>
              </a:p>
            </p:txBody>
          </p:sp>
        </mc:Fallback>
      </mc:AlternateContent>
      <p:pic>
        <p:nvPicPr>
          <p:cNvPr id="5" name="Imagem 4">
            <a:extLst>
              <a:ext uri="{FF2B5EF4-FFF2-40B4-BE49-F238E27FC236}">
                <a16:creationId xmlns:a16="http://schemas.microsoft.com/office/drawing/2014/main" id="{C5C4C054-5857-D744-8581-F57F3F277D75}"/>
              </a:ext>
            </a:extLst>
          </p:cNvPr>
          <p:cNvPicPr>
            <a:picLocks noChangeAspect="1"/>
          </p:cNvPicPr>
          <p:nvPr/>
        </p:nvPicPr>
        <p:blipFill>
          <a:blip r:embed="rId5"/>
          <a:stretch>
            <a:fillRect/>
          </a:stretch>
        </p:blipFill>
        <p:spPr>
          <a:xfrm>
            <a:off x="5276090" y="1781502"/>
            <a:ext cx="6269479" cy="3213107"/>
          </a:xfrm>
          <a:prstGeom prst="rect">
            <a:avLst/>
          </a:prstGeom>
          <a:ln>
            <a:noFill/>
          </a:ln>
          <a:effectLst>
            <a:outerShdw blurRad="76200" dist="63500" dir="5040000" algn="tl" rotWithShape="0">
              <a:srgbClr val="000000">
                <a:alpha val="41000"/>
              </a:srgbClr>
            </a:outerShdw>
          </a:effectLst>
        </p:spPr>
      </p:pic>
      <p:sp>
        <p:nvSpPr>
          <p:cNvPr id="4" name="Espaço Reservado para Número de Slide 3">
            <a:extLst>
              <a:ext uri="{FF2B5EF4-FFF2-40B4-BE49-F238E27FC236}">
                <a16:creationId xmlns:a16="http://schemas.microsoft.com/office/drawing/2014/main" id="{F134FD41-3608-3940-A6BA-8FBC04EF2070}"/>
              </a:ext>
            </a:extLst>
          </p:cNvPr>
          <p:cNvSpPr>
            <a:spLocks noGrp="1"/>
          </p:cNvSpPr>
          <p:nvPr>
            <p:ph type="sldNum" sz="quarter" idx="12"/>
          </p:nvPr>
        </p:nvSpPr>
        <p:spPr>
          <a:xfrm>
            <a:off x="10900372" y="6310314"/>
            <a:ext cx="914400" cy="365122"/>
          </a:xfrm>
        </p:spPr>
        <p:txBody>
          <a:bodyPr>
            <a:normAutofit/>
          </a:bodyPr>
          <a:lstStyle/>
          <a:p>
            <a:pPr>
              <a:spcAft>
                <a:spcPts val="600"/>
              </a:spcAft>
            </a:pPr>
            <a:fld id="{6D22F896-40B5-4ADD-8801-0D06FADFA095}" type="slidenum">
              <a:rPr lang="en-US" sz="1050">
                <a:solidFill>
                  <a:prstClr val="white">
                    <a:tint val="75000"/>
                  </a:prstClr>
                </a:solidFill>
              </a:rPr>
              <a:pPr>
                <a:spcAft>
                  <a:spcPts val="600"/>
                </a:spcAft>
              </a:pPr>
              <a:t>53</a:t>
            </a:fld>
            <a:endParaRPr lang="en-US" sz="1050">
              <a:solidFill>
                <a:prstClr val="white">
                  <a:tint val="75000"/>
                </a:prstClr>
              </a:solidFill>
            </a:endParaRPr>
          </a:p>
        </p:txBody>
      </p:sp>
    </p:spTree>
    <p:extLst>
      <p:ext uri="{BB962C8B-B14F-4D97-AF65-F5344CB8AC3E}">
        <p14:creationId xmlns:p14="http://schemas.microsoft.com/office/powerpoint/2010/main" val="40808195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F9515E-98B8-564F-924E-07F4DA3EBF6D}"/>
              </a:ext>
            </a:extLst>
          </p:cNvPr>
          <p:cNvSpPr>
            <a:spLocks noGrp="1"/>
          </p:cNvSpPr>
          <p:nvPr>
            <p:ph type="title"/>
          </p:nvPr>
        </p:nvSpPr>
        <p:spPr/>
        <p:txBody>
          <a:bodyPr/>
          <a:lstStyle/>
          <a:p>
            <a:r>
              <a:rPr lang="pt-BR" dirty="0"/>
              <a:t>Ambiente de Programação</a:t>
            </a:r>
          </a:p>
        </p:txBody>
      </p:sp>
      <p:sp>
        <p:nvSpPr>
          <p:cNvPr id="3" name="Espaço Reservado para Conteúdo 2">
            <a:extLst>
              <a:ext uri="{FF2B5EF4-FFF2-40B4-BE49-F238E27FC236}">
                <a16:creationId xmlns:a16="http://schemas.microsoft.com/office/drawing/2014/main" id="{37A699C9-3969-9544-962F-96651CA90178}"/>
              </a:ext>
            </a:extLst>
          </p:cNvPr>
          <p:cNvSpPr>
            <a:spLocks noGrp="1"/>
          </p:cNvSpPr>
          <p:nvPr>
            <p:ph idx="1"/>
          </p:nvPr>
        </p:nvSpPr>
        <p:spPr/>
        <p:txBody>
          <a:bodyPr/>
          <a:lstStyle/>
          <a:p>
            <a:r>
              <a:rPr lang="pt-BR" dirty="0"/>
              <a:t>Para criarmos nossos programas, precisamos de um editor de texto e um compilador.</a:t>
            </a:r>
          </a:p>
          <a:p>
            <a:r>
              <a:rPr lang="pt-BR" dirty="0"/>
              <a:t>Editamos um arquivo com o nosso programa e executamos o compilador para gerar o executável.</a:t>
            </a:r>
          </a:p>
          <a:p>
            <a:r>
              <a:rPr lang="pt-BR" dirty="0"/>
              <a:t>Esse processo pode ser facilitado por programas, que chamamos de IDE (</a:t>
            </a:r>
            <a:r>
              <a:rPr lang="pt-BR" dirty="0" err="1"/>
              <a:t>Integrated</a:t>
            </a:r>
            <a:r>
              <a:rPr lang="pt-BR" dirty="0"/>
              <a:t> </a:t>
            </a:r>
            <a:r>
              <a:rPr lang="pt-BR" dirty="0" err="1"/>
              <a:t>Development</a:t>
            </a:r>
            <a:r>
              <a:rPr lang="pt-BR" dirty="0"/>
              <a:t> </a:t>
            </a:r>
            <a:r>
              <a:rPr lang="pt-BR" dirty="0" err="1"/>
              <a:t>Environment</a:t>
            </a:r>
            <a:r>
              <a:rPr lang="pt-BR" dirty="0"/>
              <a:t>).</a:t>
            </a:r>
          </a:p>
          <a:p>
            <a:r>
              <a:rPr lang="pt-BR" dirty="0"/>
              <a:t>Existem diversos disponíveis no mercado e mais recentemente plataformas on-line tem surgido.</a:t>
            </a:r>
          </a:p>
        </p:txBody>
      </p:sp>
      <p:sp>
        <p:nvSpPr>
          <p:cNvPr id="4" name="Espaço Reservado para Número de Slide 3">
            <a:extLst>
              <a:ext uri="{FF2B5EF4-FFF2-40B4-BE49-F238E27FC236}">
                <a16:creationId xmlns:a16="http://schemas.microsoft.com/office/drawing/2014/main" id="{39D34A90-69CE-B64A-B604-7F8D63588D33}"/>
              </a:ext>
            </a:extLst>
          </p:cNvPr>
          <p:cNvSpPr>
            <a:spLocks noGrp="1"/>
          </p:cNvSpPr>
          <p:nvPr>
            <p:ph type="sldNum" sz="quarter" idx="12"/>
          </p:nvPr>
        </p:nvSpPr>
        <p:spPr/>
        <p:txBody>
          <a:bodyPr/>
          <a:lstStyle/>
          <a:p>
            <a:fld id="{6D22F896-40B5-4ADD-8801-0D06FADFA095}" type="slidenum">
              <a:rPr lang="en-US" smtClean="0"/>
              <a:pPr/>
              <a:t>54</a:t>
            </a:fld>
            <a:endParaRPr lang="en-US" dirty="0"/>
          </a:p>
        </p:txBody>
      </p:sp>
    </p:spTree>
    <p:extLst>
      <p:ext uri="{BB962C8B-B14F-4D97-AF65-F5344CB8AC3E}">
        <p14:creationId xmlns:p14="http://schemas.microsoft.com/office/powerpoint/2010/main" val="35864080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18D4F2-5FE8-9949-AAD5-F3460E98731D}"/>
              </a:ext>
            </a:extLst>
          </p:cNvPr>
          <p:cNvSpPr>
            <a:spLocks noGrp="1"/>
          </p:cNvSpPr>
          <p:nvPr>
            <p:ph type="title"/>
          </p:nvPr>
        </p:nvSpPr>
        <p:spPr/>
        <p:txBody>
          <a:bodyPr/>
          <a:lstStyle/>
          <a:p>
            <a:r>
              <a:rPr lang="pt-BR" dirty="0"/>
              <a:t>IDE</a:t>
            </a:r>
          </a:p>
        </p:txBody>
      </p:sp>
      <p:sp>
        <p:nvSpPr>
          <p:cNvPr id="3" name="Espaço Reservado para Conteúdo 2">
            <a:extLst>
              <a:ext uri="{FF2B5EF4-FFF2-40B4-BE49-F238E27FC236}">
                <a16:creationId xmlns:a16="http://schemas.microsoft.com/office/drawing/2014/main" id="{1F8CB4FD-5BE3-0E49-A60D-753CEA8CCE30}"/>
              </a:ext>
            </a:extLst>
          </p:cNvPr>
          <p:cNvSpPr>
            <a:spLocks noGrp="1"/>
          </p:cNvSpPr>
          <p:nvPr>
            <p:ph idx="1"/>
          </p:nvPr>
        </p:nvSpPr>
        <p:spPr/>
        <p:txBody>
          <a:bodyPr/>
          <a:lstStyle/>
          <a:p>
            <a:r>
              <a:rPr lang="pt-BR" dirty="0"/>
              <a:t>Para as nossas práticas, a partir de hoje utilizaremos uma ferramenta on-line, chamada </a:t>
            </a:r>
            <a:r>
              <a:rPr lang="pt-BR" dirty="0" err="1"/>
              <a:t>Repl.it</a:t>
            </a:r>
            <a:endParaRPr lang="pt-BR" dirty="0"/>
          </a:p>
          <a:p>
            <a:endParaRPr lang="pt-BR" dirty="0"/>
          </a:p>
          <a:p>
            <a:r>
              <a:rPr lang="pt-BR" dirty="0"/>
              <a:t>Acesso é feito a partir do endereço </a:t>
            </a:r>
            <a:r>
              <a:rPr lang="pt-BR" dirty="0">
                <a:hlinkClick r:id="rId2"/>
              </a:rPr>
              <a:t>https://repl.it</a:t>
            </a:r>
            <a:endParaRPr lang="pt-BR" dirty="0"/>
          </a:p>
          <a:p>
            <a:endParaRPr lang="pt-BR" dirty="0"/>
          </a:p>
          <a:p>
            <a:r>
              <a:rPr lang="pt-BR" dirty="0"/>
              <a:t>Vocês precisarão se cadastrar no site.</a:t>
            </a:r>
          </a:p>
          <a:p>
            <a:pPr marL="0" indent="0">
              <a:buNone/>
            </a:pPr>
            <a:endParaRPr lang="pt-BR" dirty="0"/>
          </a:p>
        </p:txBody>
      </p:sp>
      <p:sp>
        <p:nvSpPr>
          <p:cNvPr id="4" name="Espaço Reservado para Número de Slide 3">
            <a:extLst>
              <a:ext uri="{FF2B5EF4-FFF2-40B4-BE49-F238E27FC236}">
                <a16:creationId xmlns:a16="http://schemas.microsoft.com/office/drawing/2014/main" id="{8E4A5080-5177-0044-8D54-DDB47BF944D0}"/>
              </a:ext>
            </a:extLst>
          </p:cNvPr>
          <p:cNvSpPr>
            <a:spLocks noGrp="1"/>
          </p:cNvSpPr>
          <p:nvPr>
            <p:ph type="sldNum" sz="quarter" idx="12"/>
          </p:nvPr>
        </p:nvSpPr>
        <p:spPr/>
        <p:txBody>
          <a:bodyPr/>
          <a:lstStyle/>
          <a:p>
            <a:fld id="{6D22F896-40B5-4ADD-8801-0D06FADFA095}" type="slidenum">
              <a:rPr lang="en-US" smtClean="0"/>
              <a:pPr/>
              <a:t>55</a:t>
            </a:fld>
            <a:endParaRPr lang="en-US" dirty="0"/>
          </a:p>
        </p:txBody>
      </p:sp>
    </p:spTree>
    <p:extLst>
      <p:ext uri="{BB962C8B-B14F-4D97-AF65-F5344CB8AC3E}">
        <p14:creationId xmlns:p14="http://schemas.microsoft.com/office/powerpoint/2010/main" val="17331608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A44596-5C6D-F344-91BA-4A6132790B9D}"/>
              </a:ext>
            </a:extLst>
          </p:cNvPr>
          <p:cNvSpPr>
            <a:spLocks noGrp="1"/>
          </p:cNvSpPr>
          <p:nvPr>
            <p:ph type="title"/>
          </p:nvPr>
        </p:nvSpPr>
        <p:spPr/>
        <p:txBody>
          <a:bodyPr/>
          <a:lstStyle/>
          <a:p>
            <a:r>
              <a:rPr lang="pt-BR" dirty="0"/>
              <a:t>Como criar um Programa</a:t>
            </a:r>
          </a:p>
        </p:txBody>
      </p:sp>
      <p:pic>
        <p:nvPicPr>
          <p:cNvPr id="5" name="Espaço Reservado para Conteúdo 4">
            <a:extLst>
              <a:ext uri="{FF2B5EF4-FFF2-40B4-BE49-F238E27FC236}">
                <a16:creationId xmlns:a16="http://schemas.microsoft.com/office/drawing/2014/main" id="{C29E5AF9-BBD6-B54B-9448-59DF838BB267}"/>
              </a:ext>
            </a:extLst>
          </p:cNvPr>
          <p:cNvPicPr>
            <a:picLocks noGrp="1" noChangeAspect="1"/>
          </p:cNvPicPr>
          <p:nvPr>
            <p:ph idx="1"/>
          </p:nvPr>
        </p:nvPicPr>
        <p:blipFill>
          <a:blip r:embed="rId2"/>
          <a:stretch>
            <a:fillRect/>
          </a:stretch>
        </p:blipFill>
        <p:spPr>
          <a:xfrm>
            <a:off x="2891527" y="2036559"/>
            <a:ext cx="6408946" cy="4701978"/>
          </a:xfrm>
          <a:prstGeom prst="rect">
            <a:avLst/>
          </a:prstGeom>
        </p:spPr>
      </p:pic>
      <p:sp>
        <p:nvSpPr>
          <p:cNvPr id="4" name="Espaço Reservado para Número de Slide 3">
            <a:extLst>
              <a:ext uri="{FF2B5EF4-FFF2-40B4-BE49-F238E27FC236}">
                <a16:creationId xmlns:a16="http://schemas.microsoft.com/office/drawing/2014/main" id="{ED9D23A6-10A5-1B41-8B46-219600D48EF0}"/>
              </a:ext>
            </a:extLst>
          </p:cNvPr>
          <p:cNvSpPr>
            <a:spLocks noGrp="1"/>
          </p:cNvSpPr>
          <p:nvPr>
            <p:ph type="sldNum" sz="quarter" idx="12"/>
          </p:nvPr>
        </p:nvSpPr>
        <p:spPr/>
        <p:txBody>
          <a:bodyPr/>
          <a:lstStyle/>
          <a:p>
            <a:fld id="{6D22F896-40B5-4ADD-8801-0D06FADFA095}" type="slidenum">
              <a:rPr lang="en-US" smtClean="0"/>
              <a:pPr/>
              <a:t>56</a:t>
            </a:fld>
            <a:endParaRPr lang="en-US" dirty="0"/>
          </a:p>
        </p:txBody>
      </p:sp>
    </p:spTree>
    <p:extLst>
      <p:ext uri="{BB962C8B-B14F-4D97-AF65-F5344CB8AC3E}">
        <p14:creationId xmlns:p14="http://schemas.microsoft.com/office/powerpoint/2010/main" val="15813055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A44596-5C6D-F344-91BA-4A6132790B9D}"/>
              </a:ext>
            </a:extLst>
          </p:cNvPr>
          <p:cNvSpPr>
            <a:spLocks noGrp="1"/>
          </p:cNvSpPr>
          <p:nvPr>
            <p:ph type="title"/>
          </p:nvPr>
        </p:nvSpPr>
        <p:spPr/>
        <p:txBody>
          <a:bodyPr/>
          <a:lstStyle/>
          <a:p>
            <a:r>
              <a:rPr lang="pt-BR" dirty="0"/>
              <a:t>Como criar um Programa</a:t>
            </a:r>
          </a:p>
        </p:txBody>
      </p:sp>
      <p:sp>
        <p:nvSpPr>
          <p:cNvPr id="4" name="Espaço Reservado para Número de Slide 3">
            <a:extLst>
              <a:ext uri="{FF2B5EF4-FFF2-40B4-BE49-F238E27FC236}">
                <a16:creationId xmlns:a16="http://schemas.microsoft.com/office/drawing/2014/main" id="{ED9D23A6-10A5-1B41-8B46-219600D48EF0}"/>
              </a:ext>
            </a:extLst>
          </p:cNvPr>
          <p:cNvSpPr>
            <a:spLocks noGrp="1"/>
          </p:cNvSpPr>
          <p:nvPr>
            <p:ph type="sldNum" sz="quarter" idx="12"/>
          </p:nvPr>
        </p:nvSpPr>
        <p:spPr/>
        <p:txBody>
          <a:bodyPr/>
          <a:lstStyle/>
          <a:p>
            <a:fld id="{6D22F896-40B5-4ADD-8801-0D06FADFA095}" type="slidenum">
              <a:rPr lang="en-US" smtClean="0"/>
              <a:pPr/>
              <a:t>57</a:t>
            </a:fld>
            <a:endParaRPr lang="en-US" dirty="0"/>
          </a:p>
        </p:txBody>
      </p:sp>
      <p:pic>
        <p:nvPicPr>
          <p:cNvPr id="8" name="Espaço Reservado para Conteúdo 7">
            <a:extLst>
              <a:ext uri="{FF2B5EF4-FFF2-40B4-BE49-F238E27FC236}">
                <a16:creationId xmlns:a16="http://schemas.microsoft.com/office/drawing/2014/main" id="{5ED9A1F9-85E3-5340-BEB8-8C3D93BFA01A}"/>
              </a:ext>
            </a:extLst>
          </p:cNvPr>
          <p:cNvPicPr>
            <a:picLocks noGrp="1" noChangeAspect="1"/>
          </p:cNvPicPr>
          <p:nvPr>
            <p:ph idx="1"/>
          </p:nvPr>
        </p:nvPicPr>
        <p:blipFill>
          <a:blip r:embed="rId2"/>
          <a:stretch>
            <a:fillRect/>
          </a:stretch>
        </p:blipFill>
        <p:spPr>
          <a:xfrm>
            <a:off x="1925484" y="2372205"/>
            <a:ext cx="7900905" cy="4304054"/>
          </a:xfrm>
          <a:prstGeom prst="rect">
            <a:avLst/>
          </a:prstGeom>
        </p:spPr>
      </p:pic>
      <p:sp>
        <p:nvSpPr>
          <p:cNvPr id="10" name="Arco 9">
            <a:extLst>
              <a:ext uri="{FF2B5EF4-FFF2-40B4-BE49-F238E27FC236}">
                <a16:creationId xmlns:a16="http://schemas.microsoft.com/office/drawing/2014/main" id="{B6F6B459-26AE-0F48-8D3A-B1D1A5767203}"/>
              </a:ext>
            </a:extLst>
          </p:cNvPr>
          <p:cNvSpPr/>
          <p:nvPr/>
        </p:nvSpPr>
        <p:spPr>
          <a:xfrm rot="18829323" flipH="1">
            <a:off x="9016576" y="2540754"/>
            <a:ext cx="532263" cy="996287"/>
          </a:xfrm>
          <a:prstGeom prst="arc">
            <a:avLst>
              <a:gd name="adj1" fmla="val 16550392"/>
              <a:gd name="adj2" fmla="val 1450386"/>
            </a:avLst>
          </a:prstGeom>
          <a:ln w="44450">
            <a:head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2" name="CaixaDeTexto 11">
            <a:extLst>
              <a:ext uri="{FF2B5EF4-FFF2-40B4-BE49-F238E27FC236}">
                <a16:creationId xmlns:a16="http://schemas.microsoft.com/office/drawing/2014/main" id="{03837754-2F38-2A45-A03A-FDE9205045CC}"/>
              </a:ext>
            </a:extLst>
          </p:cNvPr>
          <p:cNvSpPr txBox="1"/>
          <p:nvPr/>
        </p:nvSpPr>
        <p:spPr>
          <a:xfrm>
            <a:off x="8258529" y="3328278"/>
            <a:ext cx="1518749" cy="646331"/>
          </a:xfrm>
          <a:prstGeom prst="rect">
            <a:avLst/>
          </a:prstGeom>
          <a:noFill/>
        </p:spPr>
        <p:txBody>
          <a:bodyPr wrap="none" rtlCol="0">
            <a:spAutoFit/>
          </a:bodyPr>
          <a:lstStyle/>
          <a:p>
            <a:r>
              <a:rPr lang="pt-BR" dirty="0">
                <a:solidFill>
                  <a:sysClr val="windowText" lastClr="000000"/>
                </a:solidFill>
              </a:rPr>
              <a:t>1 – Crie um </a:t>
            </a:r>
          </a:p>
          <a:p>
            <a:r>
              <a:rPr lang="pt-BR" dirty="0">
                <a:solidFill>
                  <a:sysClr val="windowText" lastClr="000000"/>
                </a:solidFill>
              </a:rPr>
              <a:t>Novo Projeto</a:t>
            </a:r>
          </a:p>
        </p:txBody>
      </p:sp>
    </p:spTree>
    <p:extLst>
      <p:ext uri="{BB962C8B-B14F-4D97-AF65-F5344CB8AC3E}">
        <p14:creationId xmlns:p14="http://schemas.microsoft.com/office/powerpoint/2010/main" val="16702615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97FBA2-CD2D-3C4F-9F6D-7AE0307D7BA5}"/>
              </a:ext>
            </a:extLst>
          </p:cNvPr>
          <p:cNvSpPr>
            <a:spLocks noGrp="1"/>
          </p:cNvSpPr>
          <p:nvPr>
            <p:ph type="title"/>
          </p:nvPr>
        </p:nvSpPr>
        <p:spPr/>
        <p:txBody>
          <a:bodyPr/>
          <a:lstStyle/>
          <a:p>
            <a:r>
              <a:rPr lang="pt-BR" dirty="0"/>
              <a:t>Como criar um Programa</a:t>
            </a:r>
          </a:p>
        </p:txBody>
      </p:sp>
      <p:pic>
        <p:nvPicPr>
          <p:cNvPr id="6" name="Espaço Reservado para Conteúdo 5">
            <a:extLst>
              <a:ext uri="{FF2B5EF4-FFF2-40B4-BE49-F238E27FC236}">
                <a16:creationId xmlns:a16="http://schemas.microsoft.com/office/drawing/2014/main" id="{9CD08BA2-26C4-9145-95A7-17C912D9C15E}"/>
              </a:ext>
            </a:extLst>
          </p:cNvPr>
          <p:cNvPicPr>
            <a:picLocks noGrp="1" noChangeAspect="1"/>
          </p:cNvPicPr>
          <p:nvPr>
            <p:ph idx="1"/>
          </p:nvPr>
        </p:nvPicPr>
        <p:blipFill>
          <a:blip r:embed="rId2"/>
          <a:stretch>
            <a:fillRect/>
          </a:stretch>
        </p:blipFill>
        <p:spPr>
          <a:xfrm>
            <a:off x="2852382" y="2048547"/>
            <a:ext cx="5827594" cy="4616083"/>
          </a:xfrm>
          <a:prstGeom prst="rect">
            <a:avLst/>
          </a:prstGeom>
        </p:spPr>
      </p:pic>
      <p:sp>
        <p:nvSpPr>
          <p:cNvPr id="4" name="Espaço Reservado para Número de Slide 3">
            <a:extLst>
              <a:ext uri="{FF2B5EF4-FFF2-40B4-BE49-F238E27FC236}">
                <a16:creationId xmlns:a16="http://schemas.microsoft.com/office/drawing/2014/main" id="{121556F1-C7E4-0944-BA40-48D651327E42}"/>
              </a:ext>
            </a:extLst>
          </p:cNvPr>
          <p:cNvSpPr>
            <a:spLocks noGrp="1"/>
          </p:cNvSpPr>
          <p:nvPr>
            <p:ph type="sldNum" sz="quarter" idx="12"/>
          </p:nvPr>
        </p:nvSpPr>
        <p:spPr/>
        <p:txBody>
          <a:bodyPr/>
          <a:lstStyle/>
          <a:p>
            <a:fld id="{6D22F896-40B5-4ADD-8801-0D06FADFA095}" type="slidenum">
              <a:rPr lang="en-US" smtClean="0"/>
              <a:pPr/>
              <a:t>58</a:t>
            </a:fld>
            <a:endParaRPr lang="en-US" dirty="0"/>
          </a:p>
        </p:txBody>
      </p:sp>
      <p:cxnSp>
        <p:nvCxnSpPr>
          <p:cNvPr id="10" name="Conector de Seta Reta 9">
            <a:extLst>
              <a:ext uri="{FF2B5EF4-FFF2-40B4-BE49-F238E27FC236}">
                <a16:creationId xmlns:a16="http://schemas.microsoft.com/office/drawing/2014/main" id="{59A48AD2-F238-1645-8818-266C748FDF92}"/>
              </a:ext>
            </a:extLst>
          </p:cNvPr>
          <p:cNvCxnSpPr/>
          <p:nvPr/>
        </p:nvCxnSpPr>
        <p:spPr>
          <a:xfrm flipH="1">
            <a:off x="5158854" y="4763069"/>
            <a:ext cx="3971498" cy="0"/>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sp>
        <p:nvSpPr>
          <p:cNvPr id="11" name="CaixaDeTexto 10">
            <a:extLst>
              <a:ext uri="{FF2B5EF4-FFF2-40B4-BE49-F238E27FC236}">
                <a16:creationId xmlns:a16="http://schemas.microsoft.com/office/drawing/2014/main" id="{F5EE6DE9-42DC-8046-B450-59CF40D45A23}"/>
              </a:ext>
            </a:extLst>
          </p:cNvPr>
          <p:cNvSpPr txBox="1"/>
          <p:nvPr/>
        </p:nvSpPr>
        <p:spPr>
          <a:xfrm>
            <a:off x="9188713" y="4439903"/>
            <a:ext cx="2624436" cy="646331"/>
          </a:xfrm>
          <a:prstGeom prst="rect">
            <a:avLst/>
          </a:prstGeom>
          <a:noFill/>
        </p:spPr>
        <p:txBody>
          <a:bodyPr wrap="none" rtlCol="0">
            <a:spAutoFit/>
          </a:bodyPr>
          <a:lstStyle/>
          <a:p>
            <a:r>
              <a:rPr lang="pt-BR" dirty="0"/>
              <a:t>Selecione a Linguagem,</a:t>
            </a:r>
          </a:p>
          <a:p>
            <a:r>
              <a:rPr lang="pt-BR" dirty="0"/>
              <a:t>no nosso caso, C...</a:t>
            </a:r>
          </a:p>
        </p:txBody>
      </p:sp>
    </p:spTree>
    <p:extLst>
      <p:ext uri="{BB962C8B-B14F-4D97-AF65-F5344CB8AC3E}">
        <p14:creationId xmlns:p14="http://schemas.microsoft.com/office/powerpoint/2010/main" val="20520241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F1A12F-900B-5F41-8C61-FB39A8BA8B95}"/>
              </a:ext>
            </a:extLst>
          </p:cNvPr>
          <p:cNvSpPr>
            <a:spLocks noGrp="1"/>
          </p:cNvSpPr>
          <p:nvPr>
            <p:ph type="title"/>
          </p:nvPr>
        </p:nvSpPr>
        <p:spPr/>
        <p:txBody>
          <a:bodyPr/>
          <a:lstStyle/>
          <a:p>
            <a:r>
              <a:rPr lang="pt-BR" dirty="0"/>
              <a:t>Como criar um Programa</a:t>
            </a:r>
          </a:p>
        </p:txBody>
      </p:sp>
      <p:pic>
        <p:nvPicPr>
          <p:cNvPr id="5" name="Espaço Reservado para Conteúdo 4">
            <a:extLst>
              <a:ext uri="{FF2B5EF4-FFF2-40B4-BE49-F238E27FC236}">
                <a16:creationId xmlns:a16="http://schemas.microsoft.com/office/drawing/2014/main" id="{21374DDD-B373-0343-8DC2-59C000D58B29}"/>
              </a:ext>
            </a:extLst>
          </p:cNvPr>
          <p:cNvPicPr>
            <a:picLocks noGrp="1" noChangeAspect="1"/>
          </p:cNvPicPr>
          <p:nvPr>
            <p:ph idx="1"/>
          </p:nvPr>
        </p:nvPicPr>
        <p:blipFill>
          <a:blip r:embed="rId2"/>
          <a:stretch>
            <a:fillRect/>
          </a:stretch>
        </p:blipFill>
        <p:spPr>
          <a:xfrm>
            <a:off x="2985714" y="2104788"/>
            <a:ext cx="5571431" cy="4524775"/>
          </a:xfrm>
          <a:prstGeom prst="rect">
            <a:avLst/>
          </a:prstGeom>
        </p:spPr>
      </p:pic>
      <p:sp>
        <p:nvSpPr>
          <p:cNvPr id="4" name="Espaço Reservado para Número de Slide 3">
            <a:extLst>
              <a:ext uri="{FF2B5EF4-FFF2-40B4-BE49-F238E27FC236}">
                <a16:creationId xmlns:a16="http://schemas.microsoft.com/office/drawing/2014/main" id="{4FAAE7CD-1148-7E4F-8126-05C7CF4DDDB5}"/>
              </a:ext>
            </a:extLst>
          </p:cNvPr>
          <p:cNvSpPr>
            <a:spLocks noGrp="1"/>
          </p:cNvSpPr>
          <p:nvPr>
            <p:ph type="sldNum" sz="quarter" idx="12"/>
          </p:nvPr>
        </p:nvSpPr>
        <p:spPr/>
        <p:txBody>
          <a:bodyPr/>
          <a:lstStyle/>
          <a:p>
            <a:fld id="{6D22F896-40B5-4ADD-8801-0D06FADFA095}" type="slidenum">
              <a:rPr lang="en-US" smtClean="0"/>
              <a:pPr/>
              <a:t>59</a:t>
            </a:fld>
            <a:endParaRPr lang="en-US" dirty="0"/>
          </a:p>
        </p:txBody>
      </p:sp>
      <p:cxnSp>
        <p:nvCxnSpPr>
          <p:cNvPr id="7" name="Conector de Seta Reta 6">
            <a:extLst>
              <a:ext uri="{FF2B5EF4-FFF2-40B4-BE49-F238E27FC236}">
                <a16:creationId xmlns:a16="http://schemas.microsoft.com/office/drawing/2014/main" id="{CEE87014-C028-CD4E-9EFA-E2F040DAB92A}"/>
              </a:ext>
            </a:extLst>
          </p:cNvPr>
          <p:cNvCxnSpPr>
            <a:cxnSpLocks/>
          </p:cNvCxnSpPr>
          <p:nvPr/>
        </p:nvCxnSpPr>
        <p:spPr>
          <a:xfrm flipH="1">
            <a:off x="6400801" y="4885899"/>
            <a:ext cx="2497539"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BF8DCEF6-39BA-A543-A1E8-730A50A94697}"/>
              </a:ext>
            </a:extLst>
          </p:cNvPr>
          <p:cNvSpPr txBox="1"/>
          <p:nvPr/>
        </p:nvSpPr>
        <p:spPr>
          <a:xfrm>
            <a:off x="9105286" y="4562733"/>
            <a:ext cx="2201244" cy="646331"/>
          </a:xfrm>
          <a:prstGeom prst="rect">
            <a:avLst/>
          </a:prstGeom>
          <a:noFill/>
        </p:spPr>
        <p:txBody>
          <a:bodyPr wrap="none" rtlCol="0">
            <a:spAutoFit/>
          </a:bodyPr>
          <a:lstStyle/>
          <a:p>
            <a:r>
              <a:rPr lang="pt-BR" dirty="0"/>
              <a:t>Dê um nome para o</a:t>
            </a:r>
          </a:p>
          <a:p>
            <a:r>
              <a:rPr lang="pt-BR" dirty="0"/>
              <a:t>programa</a:t>
            </a:r>
          </a:p>
        </p:txBody>
      </p:sp>
      <p:cxnSp>
        <p:nvCxnSpPr>
          <p:cNvPr id="10" name="Conector de Seta Reta 9">
            <a:extLst>
              <a:ext uri="{FF2B5EF4-FFF2-40B4-BE49-F238E27FC236}">
                <a16:creationId xmlns:a16="http://schemas.microsoft.com/office/drawing/2014/main" id="{4FEE1206-73C4-EA41-8427-AF70CCEEC202}"/>
              </a:ext>
            </a:extLst>
          </p:cNvPr>
          <p:cNvCxnSpPr>
            <a:cxnSpLocks/>
          </p:cNvCxnSpPr>
          <p:nvPr/>
        </p:nvCxnSpPr>
        <p:spPr>
          <a:xfrm>
            <a:off x="2183642" y="6089176"/>
            <a:ext cx="2281453"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2" name="CaixaDeTexto 11">
            <a:extLst>
              <a:ext uri="{FF2B5EF4-FFF2-40B4-BE49-F238E27FC236}">
                <a16:creationId xmlns:a16="http://schemas.microsoft.com/office/drawing/2014/main" id="{0F390D98-7560-9B48-BCA3-B3C90422B2C6}"/>
              </a:ext>
            </a:extLst>
          </p:cNvPr>
          <p:cNvSpPr txBox="1"/>
          <p:nvPr/>
        </p:nvSpPr>
        <p:spPr>
          <a:xfrm>
            <a:off x="241705" y="5766010"/>
            <a:ext cx="1814920" cy="646331"/>
          </a:xfrm>
          <a:prstGeom prst="rect">
            <a:avLst/>
          </a:prstGeom>
          <a:noFill/>
        </p:spPr>
        <p:txBody>
          <a:bodyPr wrap="none" rtlCol="0">
            <a:spAutoFit/>
          </a:bodyPr>
          <a:lstStyle/>
          <a:p>
            <a:r>
              <a:rPr lang="pt-BR" dirty="0"/>
              <a:t>Clique no Botão</a:t>
            </a:r>
          </a:p>
          <a:p>
            <a:r>
              <a:rPr lang="pt-BR" dirty="0"/>
              <a:t>Para criar</a:t>
            </a:r>
          </a:p>
        </p:txBody>
      </p:sp>
    </p:spTree>
    <p:extLst>
      <p:ext uri="{BB962C8B-B14F-4D97-AF65-F5344CB8AC3E}">
        <p14:creationId xmlns:p14="http://schemas.microsoft.com/office/powerpoint/2010/main" val="2160063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E879EA-0DAA-2D4E-BF3E-CA9D214FD49C}"/>
              </a:ext>
            </a:extLst>
          </p:cNvPr>
          <p:cNvSpPr>
            <a:spLocks noGrp="1"/>
          </p:cNvSpPr>
          <p:nvPr>
            <p:ph type="title"/>
          </p:nvPr>
        </p:nvSpPr>
        <p:spPr/>
        <p:txBody>
          <a:bodyPr/>
          <a:lstStyle/>
          <a:p>
            <a:r>
              <a:rPr lang="pt-BR" dirty="0"/>
              <a:t>Material e Instruções</a:t>
            </a:r>
          </a:p>
        </p:txBody>
      </p:sp>
      <p:sp>
        <p:nvSpPr>
          <p:cNvPr id="3" name="Espaço Reservado para Conteúdo 2">
            <a:extLst>
              <a:ext uri="{FF2B5EF4-FFF2-40B4-BE49-F238E27FC236}">
                <a16:creationId xmlns:a16="http://schemas.microsoft.com/office/drawing/2014/main" id="{A0199435-C5DA-F44B-9261-D986F0D53E1D}"/>
              </a:ext>
            </a:extLst>
          </p:cNvPr>
          <p:cNvSpPr>
            <a:spLocks noGrp="1"/>
          </p:cNvSpPr>
          <p:nvPr>
            <p:ph idx="1"/>
          </p:nvPr>
        </p:nvSpPr>
        <p:spPr/>
        <p:txBody>
          <a:bodyPr/>
          <a:lstStyle/>
          <a:p>
            <a:r>
              <a:rPr lang="pt-BR" dirty="0"/>
              <a:t>Nosso Wiki</a:t>
            </a:r>
          </a:p>
          <a:p>
            <a:pPr lvl="1"/>
            <a:r>
              <a:rPr lang="pt-BR" dirty="0">
                <a:hlinkClick r:id="rId2"/>
              </a:rPr>
              <a:t>https://github.com/mathiasbrito/CET836/wiki/2019.2---Eng.-Civil</a:t>
            </a:r>
            <a:endParaRPr lang="pt-BR" dirty="0"/>
          </a:p>
          <a:p>
            <a:pPr lvl="1"/>
            <a:endParaRPr lang="pt-BR" dirty="0"/>
          </a:p>
          <a:p>
            <a:r>
              <a:rPr lang="pt-BR" dirty="0"/>
              <a:t>Nossos Códigos</a:t>
            </a:r>
          </a:p>
          <a:p>
            <a:pPr lvl="1"/>
            <a:r>
              <a:rPr lang="pt-BR" dirty="0">
                <a:hlinkClick r:id="rId3"/>
              </a:rPr>
              <a:t>https://github.com/mathiasbrito/CET836</a:t>
            </a:r>
            <a:endParaRPr lang="pt-BR" dirty="0"/>
          </a:p>
          <a:p>
            <a:pPr lvl="1"/>
            <a:endParaRPr lang="pt-BR" dirty="0"/>
          </a:p>
          <a:p>
            <a:pPr lvl="1"/>
            <a:endParaRPr lang="pt-BR" dirty="0"/>
          </a:p>
          <a:p>
            <a:endParaRPr lang="pt-BR" dirty="0"/>
          </a:p>
        </p:txBody>
      </p:sp>
      <p:sp>
        <p:nvSpPr>
          <p:cNvPr id="4" name="Espaço Reservado para Número de Slide 3">
            <a:extLst>
              <a:ext uri="{FF2B5EF4-FFF2-40B4-BE49-F238E27FC236}">
                <a16:creationId xmlns:a16="http://schemas.microsoft.com/office/drawing/2014/main" id="{7F73AEAA-598B-0640-8189-1CB8AFA62480}"/>
              </a:ext>
            </a:extLst>
          </p:cNvPr>
          <p:cNvSpPr>
            <a:spLocks noGrp="1"/>
          </p:cNvSpPr>
          <p:nvPr>
            <p:ph type="sldNum" sz="quarter" idx="12"/>
          </p:nvPr>
        </p:nvSpPr>
        <p:spPr/>
        <p:txBody>
          <a:bodyPr/>
          <a:lstStyle/>
          <a:p>
            <a:fld id="{6D22F896-40B5-4ADD-8801-0D06FADFA095}" type="slidenum">
              <a:rPr lang="en-US" smtClean="0"/>
              <a:pPr/>
              <a:t>6</a:t>
            </a:fld>
            <a:endParaRPr lang="en-US" dirty="0"/>
          </a:p>
        </p:txBody>
      </p:sp>
    </p:spTree>
    <p:extLst>
      <p:ext uri="{BB962C8B-B14F-4D97-AF65-F5344CB8AC3E}">
        <p14:creationId xmlns:p14="http://schemas.microsoft.com/office/powerpoint/2010/main" val="31910294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68F07D-E6C7-E64B-823F-708C78ECF4D1}"/>
              </a:ext>
            </a:extLst>
          </p:cNvPr>
          <p:cNvSpPr>
            <a:spLocks noGrp="1"/>
          </p:cNvSpPr>
          <p:nvPr>
            <p:ph type="title"/>
          </p:nvPr>
        </p:nvSpPr>
        <p:spPr/>
        <p:txBody>
          <a:bodyPr/>
          <a:lstStyle/>
          <a:p>
            <a:r>
              <a:rPr lang="pt-BR" dirty="0"/>
              <a:t>Como criar um Programa</a:t>
            </a:r>
          </a:p>
        </p:txBody>
      </p:sp>
      <p:pic>
        <p:nvPicPr>
          <p:cNvPr id="5" name="Espaço Reservado para Conteúdo 4">
            <a:extLst>
              <a:ext uri="{FF2B5EF4-FFF2-40B4-BE49-F238E27FC236}">
                <a16:creationId xmlns:a16="http://schemas.microsoft.com/office/drawing/2014/main" id="{7FC07E18-1AD3-5A41-87F3-384949679567}"/>
              </a:ext>
            </a:extLst>
          </p:cNvPr>
          <p:cNvPicPr>
            <a:picLocks noGrp="1" noChangeAspect="1"/>
          </p:cNvPicPr>
          <p:nvPr>
            <p:ph idx="1"/>
          </p:nvPr>
        </p:nvPicPr>
        <p:blipFill>
          <a:blip r:embed="rId2"/>
          <a:stretch>
            <a:fillRect/>
          </a:stretch>
        </p:blipFill>
        <p:spPr>
          <a:xfrm>
            <a:off x="2862069" y="2186675"/>
            <a:ext cx="6104510" cy="4588587"/>
          </a:xfrm>
          <a:prstGeom prst="rect">
            <a:avLst/>
          </a:prstGeom>
        </p:spPr>
      </p:pic>
      <p:sp>
        <p:nvSpPr>
          <p:cNvPr id="4" name="Espaço Reservado para Número de Slide 3">
            <a:extLst>
              <a:ext uri="{FF2B5EF4-FFF2-40B4-BE49-F238E27FC236}">
                <a16:creationId xmlns:a16="http://schemas.microsoft.com/office/drawing/2014/main" id="{711D4E86-709F-3042-847A-003DA4B035DF}"/>
              </a:ext>
            </a:extLst>
          </p:cNvPr>
          <p:cNvSpPr>
            <a:spLocks noGrp="1"/>
          </p:cNvSpPr>
          <p:nvPr>
            <p:ph type="sldNum" sz="quarter" idx="12"/>
          </p:nvPr>
        </p:nvSpPr>
        <p:spPr/>
        <p:txBody>
          <a:bodyPr/>
          <a:lstStyle/>
          <a:p>
            <a:fld id="{6D22F896-40B5-4ADD-8801-0D06FADFA095}" type="slidenum">
              <a:rPr lang="en-US" smtClean="0"/>
              <a:pPr/>
              <a:t>60</a:t>
            </a:fld>
            <a:endParaRPr lang="en-US" dirty="0"/>
          </a:p>
        </p:txBody>
      </p:sp>
    </p:spTree>
    <p:extLst>
      <p:ext uri="{BB962C8B-B14F-4D97-AF65-F5344CB8AC3E}">
        <p14:creationId xmlns:p14="http://schemas.microsoft.com/office/powerpoint/2010/main" val="124225242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68F07D-E6C7-E64B-823F-708C78ECF4D1}"/>
              </a:ext>
            </a:extLst>
          </p:cNvPr>
          <p:cNvSpPr>
            <a:spLocks noGrp="1"/>
          </p:cNvSpPr>
          <p:nvPr>
            <p:ph type="title"/>
          </p:nvPr>
        </p:nvSpPr>
        <p:spPr/>
        <p:txBody>
          <a:bodyPr/>
          <a:lstStyle/>
          <a:p>
            <a:r>
              <a:rPr lang="pt-BR" dirty="0"/>
              <a:t>Como criar um Programa</a:t>
            </a:r>
          </a:p>
        </p:txBody>
      </p:sp>
      <p:pic>
        <p:nvPicPr>
          <p:cNvPr id="5" name="Espaço Reservado para Conteúdo 4">
            <a:extLst>
              <a:ext uri="{FF2B5EF4-FFF2-40B4-BE49-F238E27FC236}">
                <a16:creationId xmlns:a16="http://schemas.microsoft.com/office/drawing/2014/main" id="{7FC07E18-1AD3-5A41-87F3-384949679567}"/>
              </a:ext>
            </a:extLst>
          </p:cNvPr>
          <p:cNvPicPr>
            <a:picLocks noGrp="1" noChangeAspect="1"/>
          </p:cNvPicPr>
          <p:nvPr>
            <p:ph idx="1"/>
          </p:nvPr>
        </p:nvPicPr>
        <p:blipFill>
          <a:blip r:embed="rId2"/>
          <a:stretch>
            <a:fillRect/>
          </a:stretch>
        </p:blipFill>
        <p:spPr>
          <a:xfrm>
            <a:off x="2862069" y="2186675"/>
            <a:ext cx="6104510" cy="4588587"/>
          </a:xfrm>
          <a:prstGeom prst="rect">
            <a:avLst/>
          </a:prstGeom>
        </p:spPr>
      </p:pic>
      <p:sp>
        <p:nvSpPr>
          <p:cNvPr id="4" name="Espaço Reservado para Número de Slide 3">
            <a:extLst>
              <a:ext uri="{FF2B5EF4-FFF2-40B4-BE49-F238E27FC236}">
                <a16:creationId xmlns:a16="http://schemas.microsoft.com/office/drawing/2014/main" id="{711D4E86-709F-3042-847A-003DA4B035DF}"/>
              </a:ext>
            </a:extLst>
          </p:cNvPr>
          <p:cNvSpPr>
            <a:spLocks noGrp="1"/>
          </p:cNvSpPr>
          <p:nvPr>
            <p:ph type="sldNum" sz="quarter" idx="12"/>
          </p:nvPr>
        </p:nvSpPr>
        <p:spPr/>
        <p:txBody>
          <a:bodyPr/>
          <a:lstStyle/>
          <a:p>
            <a:fld id="{6D22F896-40B5-4ADD-8801-0D06FADFA095}" type="slidenum">
              <a:rPr lang="en-US" smtClean="0"/>
              <a:pPr/>
              <a:t>61</a:t>
            </a:fld>
            <a:endParaRPr lang="en-US" dirty="0"/>
          </a:p>
        </p:txBody>
      </p:sp>
      <p:sp>
        <p:nvSpPr>
          <p:cNvPr id="6" name="Retângulo 5">
            <a:extLst>
              <a:ext uri="{FF2B5EF4-FFF2-40B4-BE49-F238E27FC236}">
                <a16:creationId xmlns:a16="http://schemas.microsoft.com/office/drawing/2014/main" id="{143BBA3A-1973-6040-9D6B-508FBAC1C218}"/>
              </a:ext>
            </a:extLst>
          </p:cNvPr>
          <p:cNvSpPr/>
          <p:nvPr/>
        </p:nvSpPr>
        <p:spPr>
          <a:xfrm>
            <a:off x="4135272" y="2538484"/>
            <a:ext cx="4653886" cy="2866029"/>
          </a:xfrm>
          <a:prstGeom prst="rect">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Retângulo 6">
            <a:extLst>
              <a:ext uri="{FF2B5EF4-FFF2-40B4-BE49-F238E27FC236}">
                <a16:creationId xmlns:a16="http://schemas.microsoft.com/office/drawing/2014/main" id="{F780E626-B8B5-5C45-AB3D-DABA36203D60}"/>
              </a:ext>
            </a:extLst>
          </p:cNvPr>
          <p:cNvSpPr/>
          <p:nvPr/>
        </p:nvSpPr>
        <p:spPr>
          <a:xfrm>
            <a:off x="2862069" y="2538484"/>
            <a:ext cx="1273203" cy="4236778"/>
          </a:xfrm>
          <a:prstGeom prst="rect">
            <a:avLst/>
          </a:prstGeom>
          <a:solidFill>
            <a:srgbClr val="FFC0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tângulo 7">
            <a:extLst>
              <a:ext uri="{FF2B5EF4-FFF2-40B4-BE49-F238E27FC236}">
                <a16:creationId xmlns:a16="http://schemas.microsoft.com/office/drawing/2014/main" id="{F1B0431B-F1C0-D842-9B2F-C28D89A41113}"/>
              </a:ext>
            </a:extLst>
          </p:cNvPr>
          <p:cNvSpPr/>
          <p:nvPr/>
        </p:nvSpPr>
        <p:spPr>
          <a:xfrm>
            <a:off x="4135272" y="5404513"/>
            <a:ext cx="4653886" cy="1370749"/>
          </a:xfrm>
          <a:prstGeom prst="rect">
            <a:avLst/>
          </a:prstGeom>
          <a:solidFill>
            <a:schemeClr val="tx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 name="Retângulo 8">
            <a:extLst>
              <a:ext uri="{FF2B5EF4-FFF2-40B4-BE49-F238E27FC236}">
                <a16:creationId xmlns:a16="http://schemas.microsoft.com/office/drawing/2014/main" id="{7E559A7F-56DC-5148-8E41-223A4779C842}"/>
              </a:ext>
            </a:extLst>
          </p:cNvPr>
          <p:cNvSpPr/>
          <p:nvPr/>
        </p:nvSpPr>
        <p:spPr>
          <a:xfrm>
            <a:off x="2862069" y="2185975"/>
            <a:ext cx="6104510" cy="352509"/>
          </a:xfrm>
          <a:prstGeom prst="rect">
            <a:avLst/>
          </a:prstGeom>
          <a:solidFill>
            <a:srgbClr val="FF0000">
              <a:alpha val="34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1" name="Conector de Seta Reta 10">
            <a:extLst>
              <a:ext uri="{FF2B5EF4-FFF2-40B4-BE49-F238E27FC236}">
                <a16:creationId xmlns:a16="http://schemas.microsoft.com/office/drawing/2014/main" id="{960AC68F-7952-F84F-8DC6-939B695F6407}"/>
              </a:ext>
            </a:extLst>
          </p:cNvPr>
          <p:cNvCxnSpPr>
            <a:cxnSpLocks/>
          </p:cNvCxnSpPr>
          <p:nvPr/>
        </p:nvCxnSpPr>
        <p:spPr>
          <a:xfrm>
            <a:off x="2438988" y="2361063"/>
            <a:ext cx="846161" cy="0"/>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E4C2947B-A9C5-7044-B47C-DBCA8001ED80}"/>
              </a:ext>
            </a:extLst>
          </p:cNvPr>
          <p:cNvSpPr txBox="1"/>
          <p:nvPr/>
        </p:nvSpPr>
        <p:spPr>
          <a:xfrm>
            <a:off x="0" y="2169152"/>
            <a:ext cx="2432076" cy="369332"/>
          </a:xfrm>
          <a:prstGeom prst="rect">
            <a:avLst/>
          </a:prstGeom>
          <a:noFill/>
        </p:spPr>
        <p:txBody>
          <a:bodyPr wrap="none" rtlCol="0">
            <a:spAutoFit/>
          </a:bodyPr>
          <a:lstStyle/>
          <a:p>
            <a:r>
              <a:rPr lang="pt-BR" dirty="0"/>
              <a:t>Barra de Ferramentas</a:t>
            </a:r>
          </a:p>
        </p:txBody>
      </p:sp>
      <p:sp>
        <p:nvSpPr>
          <p:cNvPr id="14" name="CaixaDeTexto 13">
            <a:extLst>
              <a:ext uri="{FF2B5EF4-FFF2-40B4-BE49-F238E27FC236}">
                <a16:creationId xmlns:a16="http://schemas.microsoft.com/office/drawing/2014/main" id="{1FBC1DCA-1BEC-BC42-A8D6-9E9697792CF5}"/>
              </a:ext>
            </a:extLst>
          </p:cNvPr>
          <p:cNvSpPr txBox="1"/>
          <p:nvPr/>
        </p:nvSpPr>
        <p:spPr>
          <a:xfrm>
            <a:off x="0" y="3786832"/>
            <a:ext cx="2208040" cy="369332"/>
          </a:xfrm>
          <a:prstGeom prst="rect">
            <a:avLst/>
          </a:prstGeom>
          <a:noFill/>
        </p:spPr>
        <p:txBody>
          <a:bodyPr wrap="none" rtlCol="0">
            <a:spAutoFit/>
          </a:bodyPr>
          <a:lstStyle/>
          <a:p>
            <a:r>
              <a:rPr lang="pt-BR" dirty="0"/>
              <a:t>Arquivos do Projeto</a:t>
            </a:r>
          </a:p>
        </p:txBody>
      </p:sp>
      <p:cxnSp>
        <p:nvCxnSpPr>
          <p:cNvPr id="15" name="Conector de Seta Reta 14">
            <a:extLst>
              <a:ext uri="{FF2B5EF4-FFF2-40B4-BE49-F238E27FC236}">
                <a16:creationId xmlns:a16="http://schemas.microsoft.com/office/drawing/2014/main" id="{8FA85BB9-6DB2-124B-98F6-592695AC36A8}"/>
              </a:ext>
            </a:extLst>
          </p:cNvPr>
          <p:cNvCxnSpPr>
            <a:cxnSpLocks/>
          </p:cNvCxnSpPr>
          <p:nvPr/>
        </p:nvCxnSpPr>
        <p:spPr>
          <a:xfrm>
            <a:off x="2377484" y="4001069"/>
            <a:ext cx="846161" cy="0"/>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62A2F96A-C516-DB42-91C0-B7A6380E1B83}"/>
              </a:ext>
            </a:extLst>
          </p:cNvPr>
          <p:cNvCxnSpPr>
            <a:cxnSpLocks/>
          </p:cNvCxnSpPr>
          <p:nvPr/>
        </p:nvCxnSpPr>
        <p:spPr>
          <a:xfrm flipH="1">
            <a:off x="8430016" y="4020109"/>
            <a:ext cx="1073125" cy="0"/>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sp>
        <p:nvSpPr>
          <p:cNvPr id="18" name="CaixaDeTexto 17">
            <a:extLst>
              <a:ext uri="{FF2B5EF4-FFF2-40B4-BE49-F238E27FC236}">
                <a16:creationId xmlns:a16="http://schemas.microsoft.com/office/drawing/2014/main" id="{C056A06C-8B50-9E4E-BDB5-6D7ADD3C23A8}"/>
              </a:ext>
            </a:extLst>
          </p:cNvPr>
          <p:cNvSpPr txBox="1"/>
          <p:nvPr/>
        </p:nvSpPr>
        <p:spPr>
          <a:xfrm>
            <a:off x="9503141" y="3814128"/>
            <a:ext cx="1970476" cy="369332"/>
          </a:xfrm>
          <a:prstGeom prst="rect">
            <a:avLst/>
          </a:prstGeom>
          <a:noFill/>
        </p:spPr>
        <p:txBody>
          <a:bodyPr wrap="none" rtlCol="0">
            <a:spAutoFit/>
          </a:bodyPr>
          <a:lstStyle/>
          <a:p>
            <a:r>
              <a:rPr lang="pt-BR" dirty="0"/>
              <a:t>Editor de Arquivo</a:t>
            </a:r>
          </a:p>
        </p:txBody>
      </p:sp>
      <p:cxnSp>
        <p:nvCxnSpPr>
          <p:cNvPr id="19" name="Conector de Seta Reta 18">
            <a:extLst>
              <a:ext uri="{FF2B5EF4-FFF2-40B4-BE49-F238E27FC236}">
                <a16:creationId xmlns:a16="http://schemas.microsoft.com/office/drawing/2014/main" id="{320BDC2E-D45A-6C41-9D16-C36EE105D297}"/>
              </a:ext>
            </a:extLst>
          </p:cNvPr>
          <p:cNvCxnSpPr>
            <a:cxnSpLocks/>
          </p:cNvCxnSpPr>
          <p:nvPr/>
        </p:nvCxnSpPr>
        <p:spPr>
          <a:xfrm flipH="1">
            <a:off x="8486881" y="5646467"/>
            <a:ext cx="1073125" cy="0"/>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sp>
        <p:nvSpPr>
          <p:cNvPr id="20" name="CaixaDeTexto 19">
            <a:extLst>
              <a:ext uri="{FF2B5EF4-FFF2-40B4-BE49-F238E27FC236}">
                <a16:creationId xmlns:a16="http://schemas.microsoft.com/office/drawing/2014/main" id="{6738EA5A-D1F6-1B4B-971C-EF5F041EB4FF}"/>
              </a:ext>
            </a:extLst>
          </p:cNvPr>
          <p:cNvSpPr txBox="1"/>
          <p:nvPr/>
        </p:nvSpPr>
        <p:spPr>
          <a:xfrm>
            <a:off x="9570880" y="5461801"/>
            <a:ext cx="982961" cy="369332"/>
          </a:xfrm>
          <a:prstGeom prst="rect">
            <a:avLst/>
          </a:prstGeom>
          <a:noFill/>
        </p:spPr>
        <p:txBody>
          <a:bodyPr wrap="none" rtlCol="0">
            <a:spAutoFit/>
          </a:bodyPr>
          <a:lstStyle/>
          <a:p>
            <a:r>
              <a:rPr lang="pt-BR" dirty="0"/>
              <a:t>Console</a:t>
            </a:r>
          </a:p>
        </p:txBody>
      </p:sp>
    </p:spTree>
    <p:extLst>
      <p:ext uri="{BB962C8B-B14F-4D97-AF65-F5344CB8AC3E}">
        <p14:creationId xmlns:p14="http://schemas.microsoft.com/office/powerpoint/2010/main" val="11062541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68F07D-E6C7-E64B-823F-708C78ECF4D1}"/>
              </a:ext>
            </a:extLst>
          </p:cNvPr>
          <p:cNvSpPr>
            <a:spLocks noGrp="1"/>
          </p:cNvSpPr>
          <p:nvPr>
            <p:ph type="title"/>
          </p:nvPr>
        </p:nvSpPr>
        <p:spPr/>
        <p:txBody>
          <a:bodyPr/>
          <a:lstStyle/>
          <a:p>
            <a:r>
              <a:rPr lang="pt-BR" dirty="0"/>
              <a:t>Executando o Programa</a:t>
            </a:r>
          </a:p>
        </p:txBody>
      </p:sp>
      <p:pic>
        <p:nvPicPr>
          <p:cNvPr id="5" name="Espaço Reservado para Conteúdo 4">
            <a:extLst>
              <a:ext uri="{FF2B5EF4-FFF2-40B4-BE49-F238E27FC236}">
                <a16:creationId xmlns:a16="http://schemas.microsoft.com/office/drawing/2014/main" id="{7FC07E18-1AD3-5A41-87F3-384949679567}"/>
              </a:ext>
            </a:extLst>
          </p:cNvPr>
          <p:cNvPicPr>
            <a:picLocks noGrp="1" noChangeAspect="1"/>
          </p:cNvPicPr>
          <p:nvPr>
            <p:ph idx="1"/>
          </p:nvPr>
        </p:nvPicPr>
        <p:blipFill>
          <a:blip r:embed="rId2"/>
          <a:stretch>
            <a:fillRect/>
          </a:stretch>
        </p:blipFill>
        <p:spPr>
          <a:xfrm>
            <a:off x="2862069" y="2186675"/>
            <a:ext cx="6104510" cy="4588587"/>
          </a:xfrm>
          <a:prstGeom prst="rect">
            <a:avLst/>
          </a:prstGeom>
        </p:spPr>
      </p:pic>
      <p:sp>
        <p:nvSpPr>
          <p:cNvPr id="4" name="Espaço Reservado para Número de Slide 3">
            <a:extLst>
              <a:ext uri="{FF2B5EF4-FFF2-40B4-BE49-F238E27FC236}">
                <a16:creationId xmlns:a16="http://schemas.microsoft.com/office/drawing/2014/main" id="{711D4E86-709F-3042-847A-003DA4B035DF}"/>
              </a:ext>
            </a:extLst>
          </p:cNvPr>
          <p:cNvSpPr>
            <a:spLocks noGrp="1"/>
          </p:cNvSpPr>
          <p:nvPr>
            <p:ph type="sldNum" sz="quarter" idx="12"/>
          </p:nvPr>
        </p:nvSpPr>
        <p:spPr/>
        <p:txBody>
          <a:bodyPr/>
          <a:lstStyle/>
          <a:p>
            <a:fld id="{6D22F896-40B5-4ADD-8801-0D06FADFA095}" type="slidenum">
              <a:rPr lang="en-US" smtClean="0"/>
              <a:pPr/>
              <a:t>62</a:t>
            </a:fld>
            <a:endParaRPr lang="en-US" dirty="0"/>
          </a:p>
        </p:txBody>
      </p:sp>
      <p:cxnSp>
        <p:nvCxnSpPr>
          <p:cNvPr id="11" name="Conector de Seta Reta 10">
            <a:extLst>
              <a:ext uri="{FF2B5EF4-FFF2-40B4-BE49-F238E27FC236}">
                <a16:creationId xmlns:a16="http://schemas.microsoft.com/office/drawing/2014/main" id="{960AC68F-7952-F84F-8DC6-939B695F6407}"/>
              </a:ext>
            </a:extLst>
          </p:cNvPr>
          <p:cNvCxnSpPr>
            <a:cxnSpLocks/>
          </p:cNvCxnSpPr>
          <p:nvPr/>
        </p:nvCxnSpPr>
        <p:spPr>
          <a:xfrm>
            <a:off x="2438988" y="2361063"/>
            <a:ext cx="3456845" cy="0"/>
          </a:xfrm>
          <a:prstGeom prst="straightConnector1">
            <a:avLst/>
          </a:prstGeom>
          <a:ln w="85725">
            <a:tailEnd type="triangle"/>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E4C2947B-A9C5-7044-B47C-DBCA8001ED80}"/>
              </a:ext>
            </a:extLst>
          </p:cNvPr>
          <p:cNvSpPr txBox="1"/>
          <p:nvPr/>
        </p:nvSpPr>
        <p:spPr>
          <a:xfrm>
            <a:off x="608350" y="2186675"/>
            <a:ext cx="1619098" cy="369332"/>
          </a:xfrm>
          <a:prstGeom prst="rect">
            <a:avLst/>
          </a:prstGeom>
          <a:noFill/>
        </p:spPr>
        <p:txBody>
          <a:bodyPr wrap="none" rtlCol="0">
            <a:spAutoFit/>
          </a:bodyPr>
          <a:lstStyle/>
          <a:p>
            <a:r>
              <a:rPr lang="pt-BR" dirty="0"/>
              <a:t>Clicar em </a:t>
            </a:r>
            <a:r>
              <a:rPr lang="pt-BR" dirty="0" err="1"/>
              <a:t>Run</a:t>
            </a:r>
            <a:endParaRPr lang="pt-BR" dirty="0"/>
          </a:p>
        </p:txBody>
      </p:sp>
    </p:spTree>
    <p:extLst>
      <p:ext uri="{BB962C8B-B14F-4D97-AF65-F5344CB8AC3E}">
        <p14:creationId xmlns:p14="http://schemas.microsoft.com/office/powerpoint/2010/main" val="35966073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AABD71-0DF3-204D-8488-EEAEFD0180A5}"/>
              </a:ext>
            </a:extLst>
          </p:cNvPr>
          <p:cNvSpPr>
            <a:spLocks noGrp="1"/>
          </p:cNvSpPr>
          <p:nvPr>
            <p:ph type="title"/>
          </p:nvPr>
        </p:nvSpPr>
        <p:spPr/>
        <p:txBody>
          <a:bodyPr/>
          <a:lstStyle/>
          <a:p>
            <a:r>
              <a:rPr lang="pt-BR" dirty="0"/>
              <a:t>O Primeiro Programa</a:t>
            </a:r>
          </a:p>
        </p:txBody>
      </p:sp>
      <p:pic>
        <p:nvPicPr>
          <p:cNvPr id="5" name="Espaço Reservado para Conteúdo 4">
            <a:extLst>
              <a:ext uri="{FF2B5EF4-FFF2-40B4-BE49-F238E27FC236}">
                <a16:creationId xmlns:a16="http://schemas.microsoft.com/office/drawing/2014/main" id="{61010CED-EC32-4648-987D-434D9E0F5281}"/>
              </a:ext>
            </a:extLst>
          </p:cNvPr>
          <p:cNvPicPr>
            <a:picLocks noGrp="1" noChangeAspect="1"/>
          </p:cNvPicPr>
          <p:nvPr>
            <p:ph idx="1"/>
          </p:nvPr>
        </p:nvPicPr>
        <p:blipFill>
          <a:blip r:embed="rId2"/>
          <a:stretch>
            <a:fillRect/>
          </a:stretch>
        </p:blipFill>
        <p:spPr>
          <a:xfrm>
            <a:off x="2374688" y="2138823"/>
            <a:ext cx="7637648" cy="4521283"/>
          </a:xfrm>
          <a:prstGeom prst="rect">
            <a:avLst/>
          </a:prstGeom>
        </p:spPr>
      </p:pic>
      <p:sp>
        <p:nvSpPr>
          <p:cNvPr id="4" name="Espaço Reservado para Número de Slide 3">
            <a:extLst>
              <a:ext uri="{FF2B5EF4-FFF2-40B4-BE49-F238E27FC236}">
                <a16:creationId xmlns:a16="http://schemas.microsoft.com/office/drawing/2014/main" id="{FEB1B602-4E83-D44D-B4F0-92CBD7419940}"/>
              </a:ext>
            </a:extLst>
          </p:cNvPr>
          <p:cNvSpPr>
            <a:spLocks noGrp="1"/>
          </p:cNvSpPr>
          <p:nvPr>
            <p:ph type="sldNum" sz="quarter" idx="12"/>
          </p:nvPr>
        </p:nvSpPr>
        <p:spPr/>
        <p:txBody>
          <a:bodyPr/>
          <a:lstStyle/>
          <a:p>
            <a:fld id="{6D22F896-40B5-4ADD-8801-0D06FADFA095}" type="slidenum">
              <a:rPr lang="en-US" smtClean="0"/>
              <a:pPr/>
              <a:t>63</a:t>
            </a:fld>
            <a:endParaRPr lang="en-US" dirty="0"/>
          </a:p>
        </p:txBody>
      </p:sp>
    </p:spTree>
    <p:extLst>
      <p:ext uri="{BB962C8B-B14F-4D97-AF65-F5344CB8AC3E}">
        <p14:creationId xmlns:p14="http://schemas.microsoft.com/office/powerpoint/2010/main" val="38518266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68125F-0244-F349-9310-E9A23AA14187}"/>
              </a:ext>
            </a:extLst>
          </p:cNvPr>
          <p:cNvSpPr>
            <a:spLocks noGrp="1"/>
          </p:cNvSpPr>
          <p:nvPr>
            <p:ph type="title"/>
          </p:nvPr>
        </p:nvSpPr>
        <p:spPr/>
        <p:txBody>
          <a:bodyPr/>
          <a:lstStyle/>
          <a:p>
            <a:r>
              <a:rPr lang="pt-BR" dirty="0"/>
              <a:t>Exercício 1</a:t>
            </a:r>
          </a:p>
        </p:txBody>
      </p:sp>
      <p:sp>
        <p:nvSpPr>
          <p:cNvPr id="3" name="Espaço Reservado para Conteúdo 2">
            <a:extLst>
              <a:ext uri="{FF2B5EF4-FFF2-40B4-BE49-F238E27FC236}">
                <a16:creationId xmlns:a16="http://schemas.microsoft.com/office/drawing/2014/main" id="{F5C7565D-364F-2044-A490-085EACE22970}"/>
              </a:ext>
            </a:extLst>
          </p:cNvPr>
          <p:cNvSpPr>
            <a:spLocks noGrp="1"/>
          </p:cNvSpPr>
          <p:nvPr>
            <p:ph idx="1"/>
          </p:nvPr>
        </p:nvSpPr>
        <p:spPr/>
        <p:txBody>
          <a:bodyPr/>
          <a:lstStyle/>
          <a:p>
            <a:r>
              <a:rPr lang="pt-BR" dirty="0"/>
              <a:t>Escreva um programa que contenha:</a:t>
            </a:r>
          </a:p>
          <a:p>
            <a:pPr marL="914400" lvl="1" indent="-457200">
              <a:buFont typeface="+mj-lt"/>
              <a:buAutoNum type="arabicPeriod"/>
            </a:pPr>
            <a:r>
              <a:rPr lang="pt-BR" dirty="0"/>
              <a:t>Declaração de 10 variáveis relacionadas a você, ex. nome, altura, etc.</a:t>
            </a:r>
          </a:p>
          <a:p>
            <a:pPr marL="914400" lvl="1" indent="-457200">
              <a:buFont typeface="+mj-lt"/>
              <a:buAutoNum type="arabicPeriod"/>
            </a:pPr>
            <a:r>
              <a:rPr lang="pt-BR" dirty="0"/>
              <a:t>Imprima na tela uma mensagem descrevendo você.</a:t>
            </a:r>
          </a:p>
        </p:txBody>
      </p:sp>
      <p:sp>
        <p:nvSpPr>
          <p:cNvPr id="4" name="Espaço Reservado para Número de Slide 3">
            <a:extLst>
              <a:ext uri="{FF2B5EF4-FFF2-40B4-BE49-F238E27FC236}">
                <a16:creationId xmlns:a16="http://schemas.microsoft.com/office/drawing/2014/main" id="{7C1618D9-17C3-7745-BA49-0F2E9AF58AB3}"/>
              </a:ext>
            </a:extLst>
          </p:cNvPr>
          <p:cNvSpPr>
            <a:spLocks noGrp="1"/>
          </p:cNvSpPr>
          <p:nvPr>
            <p:ph type="sldNum" sz="quarter" idx="12"/>
          </p:nvPr>
        </p:nvSpPr>
        <p:spPr/>
        <p:txBody>
          <a:bodyPr/>
          <a:lstStyle/>
          <a:p>
            <a:fld id="{6D22F896-40B5-4ADD-8801-0D06FADFA095}" type="slidenum">
              <a:rPr lang="en-US" smtClean="0"/>
              <a:pPr/>
              <a:t>64</a:t>
            </a:fld>
            <a:endParaRPr lang="en-US" dirty="0"/>
          </a:p>
        </p:txBody>
      </p:sp>
    </p:spTree>
    <p:extLst>
      <p:ext uri="{BB962C8B-B14F-4D97-AF65-F5344CB8AC3E}">
        <p14:creationId xmlns:p14="http://schemas.microsoft.com/office/powerpoint/2010/main" val="21298485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51B047-991D-C24C-A46E-57F8D5089280}"/>
              </a:ext>
            </a:extLst>
          </p:cNvPr>
          <p:cNvSpPr>
            <a:spLocks noGrp="1"/>
          </p:cNvSpPr>
          <p:nvPr>
            <p:ph type="title"/>
          </p:nvPr>
        </p:nvSpPr>
        <p:spPr/>
        <p:txBody>
          <a:bodyPr/>
          <a:lstStyle/>
          <a:p>
            <a:r>
              <a:rPr lang="pt-BR" dirty="0"/>
              <a:t>Exercício 2</a:t>
            </a:r>
          </a:p>
        </p:txBody>
      </p:sp>
      <p:sp>
        <p:nvSpPr>
          <p:cNvPr id="3" name="Espaço Reservado para Conteúdo 2">
            <a:extLst>
              <a:ext uri="{FF2B5EF4-FFF2-40B4-BE49-F238E27FC236}">
                <a16:creationId xmlns:a16="http://schemas.microsoft.com/office/drawing/2014/main" id="{4355414B-D36F-0045-A471-55602006F05B}"/>
              </a:ext>
            </a:extLst>
          </p:cNvPr>
          <p:cNvSpPr>
            <a:spLocks noGrp="1"/>
          </p:cNvSpPr>
          <p:nvPr>
            <p:ph idx="1"/>
          </p:nvPr>
        </p:nvSpPr>
        <p:spPr/>
        <p:txBody>
          <a:bodyPr/>
          <a:lstStyle/>
          <a:p>
            <a:r>
              <a:rPr lang="pt-BR" dirty="0"/>
              <a:t>Modifique o exercício 1 para que ao invés de passar os valores das variáveis em sua inicialização, eles sejam obtidas através do teclado utilizando a função </a:t>
            </a:r>
            <a:r>
              <a:rPr lang="pt-BR" i="1" dirty="0" err="1"/>
              <a:t>scanf</a:t>
            </a:r>
            <a:r>
              <a:rPr lang="pt-BR" i="1" dirty="0"/>
              <a:t>.</a:t>
            </a:r>
          </a:p>
        </p:txBody>
      </p:sp>
      <p:sp>
        <p:nvSpPr>
          <p:cNvPr id="4" name="Espaço Reservado para Número de Slide 3">
            <a:extLst>
              <a:ext uri="{FF2B5EF4-FFF2-40B4-BE49-F238E27FC236}">
                <a16:creationId xmlns:a16="http://schemas.microsoft.com/office/drawing/2014/main" id="{F6CDAF16-C84D-EB44-9921-A78E355D878F}"/>
              </a:ext>
            </a:extLst>
          </p:cNvPr>
          <p:cNvSpPr>
            <a:spLocks noGrp="1"/>
          </p:cNvSpPr>
          <p:nvPr>
            <p:ph type="sldNum" sz="quarter" idx="12"/>
          </p:nvPr>
        </p:nvSpPr>
        <p:spPr/>
        <p:txBody>
          <a:bodyPr/>
          <a:lstStyle/>
          <a:p>
            <a:fld id="{6D22F896-40B5-4ADD-8801-0D06FADFA095}" type="slidenum">
              <a:rPr lang="en-US" smtClean="0"/>
              <a:pPr/>
              <a:t>65</a:t>
            </a:fld>
            <a:endParaRPr lang="en-US" dirty="0"/>
          </a:p>
        </p:txBody>
      </p:sp>
    </p:spTree>
    <p:extLst>
      <p:ext uri="{BB962C8B-B14F-4D97-AF65-F5344CB8AC3E}">
        <p14:creationId xmlns:p14="http://schemas.microsoft.com/office/powerpoint/2010/main" val="9443569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8D9F73-57C6-5C4B-AE45-2144C564DA30}"/>
              </a:ext>
            </a:extLst>
          </p:cNvPr>
          <p:cNvSpPr>
            <a:spLocks noGrp="1"/>
          </p:cNvSpPr>
          <p:nvPr>
            <p:ph type="title"/>
          </p:nvPr>
        </p:nvSpPr>
        <p:spPr/>
        <p:txBody>
          <a:bodyPr/>
          <a:lstStyle/>
          <a:p>
            <a:r>
              <a:rPr lang="pt-BR" dirty="0"/>
              <a:t>Operadores Aritméticos</a:t>
            </a:r>
          </a:p>
        </p:txBody>
      </p:sp>
      <p:sp>
        <p:nvSpPr>
          <p:cNvPr id="5" name="Espaço Reservado para Texto 4">
            <a:extLst>
              <a:ext uri="{FF2B5EF4-FFF2-40B4-BE49-F238E27FC236}">
                <a16:creationId xmlns:a16="http://schemas.microsoft.com/office/drawing/2014/main" id="{53A41302-7DBC-6047-ABFB-7198B29FBDD0}"/>
              </a:ext>
            </a:extLst>
          </p:cNvPr>
          <p:cNvSpPr>
            <a:spLocks noGrp="1"/>
          </p:cNvSpPr>
          <p:nvPr>
            <p:ph type="body" idx="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86DBD77D-AA24-A947-80C6-620F34065E33}"/>
              </a:ext>
            </a:extLst>
          </p:cNvPr>
          <p:cNvSpPr>
            <a:spLocks noGrp="1"/>
          </p:cNvSpPr>
          <p:nvPr>
            <p:ph type="sldNum" sz="quarter" idx="12"/>
          </p:nvPr>
        </p:nvSpPr>
        <p:spPr/>
        <p:txBody>
          <a:bodyPr/>
          <a:lstStyle/>
          <a:p>
            <a:fld id="{6D22F896-40B5-4ADD-8801-0D06FADFA095}" type="slidenum">
              <a:rPr lang="en-US" smtClean="0"/>
              <a:pPr/>
              <a:t>66</a:t>
            </a:fld>
            <a:endParaRPr lang="en-US" dirty="0"/>
          </a:p>
        </p:txBody>
      </p:sp>
    </p:spTree>
    <p:extLst>
      <p:ext uri="{BB962C8B-B14F-4D97-AF65-F5344CB8AC3E}">
        <p14:creationId xmlns:p14="http://schemas.microsoft.com/office/powerpoint/2010/main" val="41438526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7DFC3ACB-4A3A-6448-9E92-22C4EC8E2730}"/>
              </a:ext>
            </a:extLst>
          </p:cNvPr>
          <p:cNvSpPr>
            <a:spLocks noGrp="1"/>
          </p:cNvSpPr>
          <p:nvPr>
            <p:ph type="title"/>
          </p:nvPr>
        </p:nvSpPr>
        <p:spPr/>
        <p:txBody>
          <a:bodyPr/>
          <a:lstStyle/>
          <a:p>
            <a:r>
              <a:rPr lang="pt-BR" dirty="0"/>
              <a:t>Operadores Aritméticos</a:t>
            </a:r>
          </a:p>
        </p:txBody>
      </p:sp>
      <p:sp>
        <p:nvSpPr>
          <p:cNvPr id="6" name="Espaço Reservado para Conteúdo 5">
            <a:extLst>
              <a:ext uri="{FF2B5EF4-FFF2-40B4-BE49-F238E27FC236}">
                <a16:creationId xmlns:a16="http://schemas.microsoft.com/office/drawing/2014/main" id="{EA55ABC8-75D5-E347-89E9-3FE28A3E640F}"/>
              </a:ext>
            </a:extLst>
          </p:cNvPr>
          <p:cNvSpPr>
            <a:spLocks noGrp="1"/>
          </p:cNvSpPr>
          <p:nvPr>
            <p:ph idx="1"/>
          </p:nvPr>
        </p:nvSpPr>
        <p:spPr/>
        <p:txBody>
          <a:bodyPr/>
          <a:lstStyle/>
          <a:p>
            <a:r>
              <a:rPr lang="pt-BR" dirty="0"/>
              <a:t>Os operadores aritméticos em C possuem as mesmas funções e características dos seus equivalentes matemáticos.</a:t>
            </a:r>
          </a:p>
          <a:p>
            <a:r>
              <a:rPr lang="pt-BR" dirty="0"/>
              <a:t>Podemos utilizá-los para realizar somas, subtração, multiplicação e divisão.</a:t>
            </a:r>
          </a:p>
          <a:p>
            <a:r>
              <a:rPr lang="pt-BR" dirty="0"/>
              <a:t>Vejamos os operadores disponíveis em C.</a:t>
            </a:r>
          </a:p>
        </p:txBody>
      </p:sp>
      <p:sp>
        <p:nvSpPr>
          <p:cNvPr id="4" name="Espaço Reservado para Número de Slide 3">
            <a:extLst>
              <a:ext uri="{FF2B5EF4-FFF2-40B4-BE49-F238E27FC236}">
                <a16:creationId xmlns:a16="http://schemas.microsoft.com/office/drawing/2014/main" id="{8369E08B-EF42-C946-86E4-1A41253C3199}"/>
              </a:ext>
            </a:extLst>
          </p:cNvPr>
          <p:cNvSpPr>
            <a:spLocks noGrp="1"/>
          </p:cNvSpPr>
          <p:nvPr>
            <p:ph type="sldNum" sz="quarter" idx="12"/>
          </p:nvPr>
        </p:nvSpPr>
        <p:spPr/>
        <p:txBody>
          <a:bodyPr/>
          <a:lstStyle/>
          <a:p>
            <a:fld id="{6D22F896-40B5-4ADD-8801-0D06FADFA095}" type="slidenum">
              <a:rPr lang="en-US" smtClean="0"/>
              <a:t>67</a:t>
            </a:fld>
            <a:endParaRPr lang="en-US" dirty="0"/>
          </a:p>
        </p:txBody>
      </p:sp>
    </p:spTree>
    <p:extLst>
      <p:ext uri="{BB962C8B-B14F-4D97-AF65-F5344CB8AC3E}">
        <p14:creationId xmlns:p14="http://schemas.microsoft.com/office/powerpoint/2010/main" val="41826305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1E6A1A-B6A9-8149-A42B-8F78B14EFF1E}"/>
              </a:ext>
            </a:extLst>
          </p:cNvPr>
          <p:cNvSpPr>
            <a:spLocks noGrp="1"/>
          </p:cNvSpPr>
          <p:nvPr>
            <p:ph type="title"/>
          </p:nvPr>
        </p:nvSpPr>
        <p:spPr/>
        <p:txBody>
          <a:bodyPr/>
          <a:lstStyle/>
          <a:p>
            <a:r>
              <a:rPr lang="pt-BR" dirty="0"/>
              <a:t>Operadores Aritméticos</a:t>
            </a:r>
          </a:p>
        </p:txBody>
      </p:sp>
      <mc:AlternateContent xmlns:mc="http://schemas.openxmlformats.org/markup-compatibility/2006" xmlns:a14="http://schemas.microsoft.com/office/drawing/2010/main">
        <mc:Choice Requires="a14">
          <p:graphicFrame>
            <p:nvGraphicFramePr>
              <p:cNvPr id="5" name="Espaço Reservado para Conteúdo 4">
                <a:extLst>
                  <a:ext uri="{FF2B5EF4-FFF2-40B4-BE49-F238E27FC236}">
                    <a16:creationId xmlns:a16="http://schemas.microsoft.com/office/drawing/2014/main" id="{08576886-13F1-D145-8052-74FA82A6E8B4}"/>
                  </a:ext>
                </a:extLst>
              </p:cNvPr>
              <p:cNvGraphicFramePr>
                <a:graphicFrameLocks noGrp="1"/>
              </p:cNvGraphicFramePr>
              <p:nvPr>
                <p:ph idx="1"/>
                <p:extLst>
                  <p:ext uri="{D42A27DB-BD31-4B8C-83A1-F6EECF244321}">
                    <p14:modId xmlns:p14="http://schemas.microsoft.com/office/powerpoint/2010/main" val="1149073637"/>
                  </p:ext>
                </p:extLst>
              </p:nvPr>
            </p:nvGraphicFramePr>
            <p:xfrm>
              <a:off x="680321" y="2705289"/>
              <a:ext cx="9613900" cy="3005836"/>
            </p:xfrm>
            <a:graphic>
              <a:graphicData uri="http://schemas.openxmlformats.org/drawingml/2006/table">
                <a:tbl>
                  <a:tblPr firstRow="1" bandRow="1">
                    <a:tableStyleId>{5C22544A-7EE6-4342-B048-85BDC9FD1C3A}</a:tableStyleId>
                  </a:tblPr>
                  <a:tblGrid>
                    <a:gridCol w="1502604">
                      <a:extLst>
                        <a:ext uri="{9D8B030D-6E8A-4147-A177-3AD203B41FA5}">
                          <a16:colId xmlns:a16="http://schemas.microsoft.com/office/drawing/2014/main" val="3396598965"/>
                        </a:ext>
                      </a:extLst>
                    </a:gridCol>
                    <a:gridCol w="1473958">
                      <a:extLst>
                        <a:ext uri="{9D8B030D-6E8A-4147-A177-3AD203B41FA5}">
                          <a16:colId xmlns:a16="http://schemas.microsoft.com/office/drawing/2014/main" val="1567248149"/>
                        </a:ext>
                      </a:extLst>
                    </a:gridCol>
                    <a:gridCol w="1160060">
                      <a:extLst>
                        <a:ext uri="{9D8B030D-6E8A-4147-A177-3AD203B41FA5}">
                          <a16:colId xmlns:a16="http://schemas.microsoft.com/office/drawing/2014/main" val="1471797161"/>
                        </a:ext>
                      </a:extLst>
                    </a:gridCol>
                    <a:gridCol w="2176357">
                      <a:extLst>
                        <a:ext uri="{9D8B030D-6E8A-4147-A177-3AD203B41FA5}">
                          <a16:colId xmlns:a16="http://schemas.microsoft.com/office/drawing/2014/main" val="653629171"/>
                        </a:ext>
                      </a:extLst>
                    </a:gridCol>
                    <a:gridCol w="3300921">
                      <a:extLst>
                        <a:ext uri="{9D8B030D-6E8A-4147-A177-3AD203B41FA5}">
                          <a16:colId xmlns:a16="http://schemas.microsoft.com/office/drawing/2014/main" val="3963682118"/>
                        </a:ext>
                      </a:extLst>
                    </a:gridCol>
                  </a:tblGrid>
                  <a:tr h="370840">
                    <a:tc>
                      <a:txBody>
                        <a:bodyPr/>
                        <a:lstStyle/>
                        <a:p>
                          <a:pPr algn="ctr"/>
                          <a:r>
                            <a:rPr lang="pt-BR" dirty="0"/>
                            <a:t>Operador em C</a:t>
                          </a:r>
                        </a:p>
                      </a:txBody>
                      <a:tcPr/>
                    </a:tc>
                    <a:tc>
                      <a:txBody>
                        <a:bodyPr/>
                        <a:lstStyle/>
                        <a:p>
                          <a:pPr algn="ctr"/>
                          <a:r>
                            <a:rPr lang="pt-BR" dirty="0"/>
                            <a:t>Operador na Matemática</a:t>
                          </a:r>
                        </a:p>
                      </a:txBody>
                      <a:tcPr/>
                    </a:tc>
                    <a:tc>
                      <a:txBody>
                        <a:bodyPr/>
                        <a:lstStyle/>
                        <a:p>
                          <a:pPr algn="ctr"/>
                          <a:r>
                            <a:rPr lang="pt-BR" dirty="0"/>
                            <a:t>Exemplo em C</a:t>
                          </a:r>
                        </a:p>
                      </a:txBody>
                      <a:tcPr/>
                    </a:tc>
                    <a:tc>
                      <a:txBody>
                        <a:bodyPr/>
                        <a:lstStyle/>
                        <a:p>
                          <a:pPr algn="ctr"/>
                          <a:r>
                            <a:rPr lang="pt-BR" dirty="0"/>
                            <a:t>Resultado da expressão da coluna anterior</a:t>
                          </a:r>
                        </a:p>
                      </a:txBody>
                      <a:tcPr/>
                    </a:tc>
                    <a:tc>
                      <a:txBody>
                        <a:bodyPr/>
                        <a:lstStyle/>
                        <a:p>
                          <a:pPr algn="ctr"/>
                          <a:r>
                            <a:rPr lang="pt-BR" dirty="0"/>
                            <a:t>Descrição</a:t>
                          </a:r>
                        </a:p>
                      </a:txBody>
                      <a:tcPr/>
                    </a:tc>
                    <a:extLst>
                      <a:ext uri="{0D108BD9-81ED-4DB2-BD59-A6C34878D82A}">
                        <a16:rowId xmlns:a16="http://schemas.microsoft.com/office/drawing/2014/main" val="874968998"/>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pt-BR"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pt-BR"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+5</m:t>
                                </m:r>
                              </m:oMath>
                            </m:oMathPara>
                          </a14:m>
                          <a:endParaRPr lang="pt-BR" dirty="0"/>
                        </a:p>
                      </a:txBody>
                      <a:tcPr/>
                    </a:tc>
                    <a:tc>
                      <a:txBody>
                        <a:bodyPr/>
                        <a:lstStyle/>
                        <a:p>
                          <a:pPr algn="ctr"/>
                          <a14:m>
                            <m:oMathPara xmlns:m="http://schemas.openxmlformats.org/officeDocument/2006/math">
                              <m:oMathParaPr>
                                <m:jc m:val="centerGroup"/>
                              </m:oMathParaPr>
                              <m:oMath xmlns:m="http://schemas.openxmlformats.org/officeDocument/2006/math">
                                <m:r>
                                  <a:rPr lang="pt-BR" i="1" dirty="0" smtClean="0">
                                    <a:latin typeface="Cambria Math" panose="02040503050406030204" pitchFamily="18" charset="0"/>
                                  </a:rPr>
                                  <m:t>𝑃𝑎𝑟𝑎</m:t>
                                </m:r>
                                <m:r>
                                  <a:rPr lang="pt-BR" i="1" dirty="0" smtClean="0">
                                    <a:latin typeface="Cambria Math" panose="02040503050406030204" pitchFamily="18" charset="0"/>
                                  </a:rPr>
                                  <m:t> </m:t>
                                </m:r>
                                <m:r>
                                  <a:rPr lang="pt-BR" i="1" dirty="0" err="1" smtClean="0">
                                    <a:latin typeface="Cambria Math" panose="02040503050406030204" pitchFamily="18" charset="0"/>
                                  </a:rPr>
                                  <m:t>𝑥</m:t>
                                </m:r>
                                <m:r>
                                  <a:rPr lang="pt-BR" i="1" dirty="0" smtClean="0">
                                    <a:latin typeface="Cambria Math" panose="02040503050406030204" pitchFamily="18" charset="0"/>
                                  </a:rPr>
                                  <m:t> = 3,</m:t>
                                </m:r>
                                <m:r>
                                  <a:rPr lang="en-US" b="0" i="1" dirty="0" smtClean="0">
                                    <a:latin typeface="Cambria Math" panose="02040503050406030204" pitchFamily="18" charset="0"/>
                                  </a:rPr>
                                  <m:t>    </m:t>
                                </m:r>
                                <m:r>
                                  <a:rPr lang="pt-BR" i="1" dirty="0" smtClean="0">
                                    <a:latin typeface="Cambria Math" panose="02040503050406030204" pitchFamily="18" charset="0"/>
                                  </a:rPr>
                                  <m:t>8</m:t>
                                </m:r>
                              </m:oMath>
                            </m:oMathPara>
                          </a14:m>
                          <a:endParaRPr lang="pt-BR" dirty="0"/>
                        </a:p>
                      </a:txBody>
                      <a:tcPr/>
                    </a:tc>
                    <a:tc>
                      <a:txBody>
                        <a:bodyPr/>
                        <a:lstStyle/>
                        <a:p>
                          <a:pPr algn="ctr"/>
                          <a:r>
                            <a:rPr lang="pt-BR" dirty="0"/>
                            <a:t>Soma</a:t>
                          </a:r>
                        </a:p>
                      </a:txBody>
                      <a:tcPr/>
                    </a:tc>
                    <a:extLst>
                      <a:ext uri="{0D108BD9-81ED-4DB2-BD59-A6C34878D82A}">
                        <a16:rowId xmlns:a16="http://schemas.microsoft.com/office/drawing/2014/main" val="16404840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pt-B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pt-B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3−2</m:t>
                                </m:r>
                              </m:oMath>
                            </m:oMathPara>
                          </a14:m>
                          <a:endParaRPr lang="pt-BR"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oMath>
                            </m:oMathPara>
                          </a14:m>
                          <a:endParaRPr lang="pt-BR" dirty="0"/>
                        </a:p>
                      </a:txBody>
                      <a:tcPr/>
                    </a:tc>
                    <a:tc>
                      <a:txBody>
                        <a:bodyPr/>
                        <a:lstStyle/>
                        <a:p>
                          <a:pPr algn="ctr"/>
                          <a:r>
                            <a:rPr lang="pt-BR" dirty="0"/>
                            <a:t>Subtração</a:t>
                          </a:r>
                        </a:p>
                      </a:txBody>
                      <a:tcPr/>
                    </a:tc>
                    <a:extLst>
                      <a:ext uri="{0D108BD9-81ED-4DB2-BD59-A6C34878D82A}">
                        <a16:rowId xmlns:a16="http://schemas.microsoft.com/office/drawing/2014/main" val="30194417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𝑜𝑢</m:t>
                                </m:r>
                                <m:r>
                                  <a:rPr lang="en-US" b="0" i="1" smtClean="0">
                                    <a:latin typeface="Cambria Math" panose="02040503050406030204" pitchFamily="18" charset="0"/>
                                  </a:rPr>
                                  <m:t> ×</m:t>
                                </m:r>
                              </m:oMath>
                            </m:oMathPara>
                          </a14:m>
                          <a:endParaRPr 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𝑥</m:t>
                                </m:r>
                              </m:oMath>
                            </m:oMathPara>
                          </a14:m>
                          <a:endParaRPr lang="pt-BR" dirty="0"/>
                        </a:p>
                      </a:txBody>
                      <a:tcPr/>
                    </a:tc>
                    <a:tc>
                      <a:txBody>
                        <a:bodyPr/>
                        <a:lstStyle/>
                        <a:p>
                          <a:pPr algn="ctr"/>
                          <a14:m>
                            <m:oMathPara xmlns:m="http://schemas.openxmlformats.org/officeDocument/2006/math">
                              <m:oMathParaPr>
                                <m:jc m:val="centerGroup"/>
                              </m:oMathParaPr>
                              <m:oMath xmlns:m="http://schemas.openxmlformats.org/officeDocument/2006/math">
                                <m:r>
                                  <a:rPr lang="pt-BR" i="1" dirty="0" smtClean="0">
                                    <a:latin typeface="Cambria Math" panose="02040503050406030204" pitchFamily="18" charset="0"/>
                                  </a:rPr>
                                  <m:t>𝑃𝑎𝑟𝑎</m:t>
                                </m:r>
                                <m:r>
                                  <a:rPr lang="pt-BR" i="1" dirty="0" smtClean="0">
                                    <a:latin typeface="Cambria Math" panose="02040503050406030204" pitchFamily="18" charset="0"/>
                                  </a:rPr>
                                  <m:t> </m:t>
                                </m:r>
                                <m:r>
                                  <a:rPr lang="pt-BR" i="1" dirty="0" err="1" smtClean="0">
                                    <a:latin typeface="Cambria Math" panose="02040503050406030204" pitchFamily="18" charset="0"/>
                                  </a:rPr>
                                  <m:t>𝑥</m:t>
                                </m:r>
                                <m:r>
                                  <a:rPr lang="pt-BR" i="1" dirty="0" smtClean="0">
                                    <a:latin typeface="Cambria Math" panose="02040503050406030204" pitchFamily="18" charset="0"/>
                                  </a:rPr>
                                  <m:t> = 2,</m:t>
                                </m:r>
                                <m:r>
                                  <a:rPr lang="en-US" b="0" i="1" dirty="0" smtClean="0">
                                    <a:latin typeface="Cambria Math" panose="02040503050406030204" pitchFamily="18" charset="0"/>
                                  </a:rPr>
                                  <m:t> </m:t>
                                </m:r>
                                <m:r>
                                  <a:rPr lang="pt-BR" i="1" dirty="0" smtClean="0">
                                    <a:latin typeface="Cambria Math" panose="02040503050406030204" pitchFamily="18" charset="0"/>
                                  </a:rPr>
                                  <m:t> 4</m:t>
                                </m:r>
                              </m:oMath>
                            </m:oMathPara>
                          </a14:m>
                          <a:endParaRPr lang="pt-BR" dirty="0"/>
                        </a:p>
                      </a:txBody>
                      <a:tcPr/>
                    </a:tc>
                    <a:tc>
                      <a:txBody>
                        <a:bodyPr/>
                        <a:lstStyle/>
                        <a:p>
                          <a:pPr algn="ctr"/>
                          <a:r>
                            <a:rPr lang="pt-BR" dirty="0"/>
                            <a:t>Multiplicação</a:t>
                          </a:r>
                        </a:p>
                      </a:txBody>
                      <a:tcPr/>
                    </a:tc>
                    <a:extLst>
                      <a:ext uri="{0D108BD9-81ED-4DB2-BD59-A6C34878D82A}">
                        <a16:rowId xmlns:a16="http://schemas.microsoft.com/office/drawing/2014/main" val="3673318292"/>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pt-BR" dirty="0"/>
                        </a:p>
                      </a:txBody>
                      <a:tcPr/>
                    </a:tc>
                    <a:tc>
                      <a:txBody>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𝑥</m:t>
                                    </m:r>
                                  </m:num>
                                  <m:den>
                                    <m:r>
                                      <a:rPr lang="en-US" b="0" i="1" smtClean="0">
                                        <a:latin typeface="Cambria Math" panose="02040503050406030204" pitchFamily="18" charset="0"/>
                                        <a:ea typeface="Cambria Math" panose="02040503050406030204" pitchFamily="18" charset="0"/>
                                      </a:rPr>
                                      <m:t>𝑦</m:t>
                                    </m:r>
                                  </m:den>
                                </m:f>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𝑜𝑢</m:t>
                                </m:r>
                                <m:r>
                                  <a:rPr lang="en-US" b="0" i="1" smtClean="0">
                                    <a:latin typeface="Cambria Math" panose="02040503050406030204" pitchFamily="18" charset="0"/>
                                    <a:ea typeface="Cambria Math" panose="02040503050406030204" pitchFamily="18" charset="0"/>
                                  </a:rPr>
                                  <m:t>/</m:t>
                                </m:r>
                              </m:oMath>
                            </m:oMathPara>
                          </a14:m>
                          <a:endParaRPr lang="pt-B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/3</m:t>
                                </m:r>
                              </m:oMath>
                            </m:oMathPara>
                          </a14:m>
                          <a:endParaRPr lang="pt-BR" dirty="0"/>
                        </a:p>
                      </a:txBody>
                      <a:tcPr/>
                    </a:tc>
                    <a:tc>
                      <a:txBody>
                        <a:bodyPr/>
                        <a:lstStyle/>
                        <a:p>
                          <a:pPr algn="ctr"/>
                          <a14:m>
                            <m:oMathPara xmlns:m="http://schemas.openxmlformats.org/officeDocument/2006/math">
                              <m:oMathParaPr>
                                <m:jc m:val="centerGroup"/>
                              </m:oMathParaPr>
                              <m:oMath xmlns:m="http://schemas.openxmlformats.org/officeDocument/2006/math">
                                <m:r>
                                  <a:rPr lang="pt-BR" i="1" dirty="0" smtClean="0">
                                    <a:latin typeface="Cambria Math" panose="02040503050406030204" pitchFamily="18" charset="0"/>
                                  </a:rPr>
                                  <m:t>𝑃𝑎𝑟𝑎</m:t>
                                </m:r>
                                <m:r>
                                  <a:rPr lang="pt-BR" i="1" dirty="0" smtClean="0">
                                    <a:latin typeface="Cambria Math" panose="02040503050406030204" pitchFamily="18" charset="0"/>
                                  </a:rPr>
                                  <m:t> </m:t>
                                </m:r>
                                <m:r>
                                  <a:rPr lang="pt-BR" i="1" dirty="0" err="1" smtClean="0">
                                    <a:latin typeface="Cambria Math" panose="02040503050406030204" pitchFamily="18" charset="0"/>
                                  </a:rPr>
                                  <m:t>𝑦</m:t>
                                </m:r>
                                <m:r>
                                  <a:rPr lang="pt-BR" i="1" dirty="0" smtClean="0">
                                    <a:latin typeface="Cambria Math" panose="02040503050406030204" pitchFamily="18" charset="0"/>
                                  </a:rPr>
                                  <m:t> = 9, </m:t>
                                </m:r>
                                <m:r>
                                  <a:rPr lang="en-US" b="0" i="1" dirty="0" smtClean="0">
                                    <a:latin typeface="Cambria Math" panose="02040503050406030204" pitchFamily="18" charset="0"/>
                                  </a:rPr>
                                  <m:t> </m:t>
                                </m:r>
                                <m:r>
                                  <a:rPr lang="pt-BR" i="1" dirty="0" smtClean="0">
                                    <a:latin typeface="Cambria Math" panose="02040503050406030204" pitchFamily="18" charset="0"/>
                                  </a:rPr>
                                  <m:t>3</m:t>
                                </m:r>
                              </m:oMath>
                            </m:oMathPara>
                          </a14:m>
                          <a:endParaRPr lang="pt-BR" dirty="0"/>
                        </a:p>
                      </a:txBody>
                      <a:tcPr/>
                    </a:tc>
                    <a:tc>
                      <a:txBody>
                        <a:bodyPr/>
                        <a:lstStyle/>
                        <a:p>
                          <a:pPr algn="ctr"/>
                          <a:r>
                            <a:rPr lang="pt-BR" dirty="0"/>
                            <a:t>Divisão</a:t>
                          </a:r>
                        </a:p>
                      </a:txBody>
                      <a:tcPr/>
                    </a:tc>
                    <a:extLst>
                      <a:ext uri="{0D108BD9-81ED-4DB2-BD59-A6C34878D82A}">
                        <a16:rowId xmlns:a16="http://schemas.microsoft.com/office/drawing/2014/main" val="2769478299"/>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pt-BR" dirty="0"/>
                        </a:p>
                      </a:txBody>
                      <a:tcPr/>
                    </a:tc>
                    <a:tc>
                      <a:txBody>
                        <a:bodyPr/>
                        <a:lstStyle/>
                        <a:p>
                          <a:pPr algn="ctr"/>
                          <a:endParaRPr lang="pt-B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5 % 2</m:t>
                                </m:r>
                              </m:oMath>
                            </m:oMathPara>
                          </a14:m>
                          <a:endParaRPr lang="pt-BR" dirty="0"/>
                        </a:p>
                      </a:txBody>
                      <a:tcPr/>
                    </a:tc>
                    <a:tc>
                      <a:txBody>
                        <a:bodyPr/>
                        <a:lstStyle/>
                        <a:p>
                          <a:pPr algn="ctr"/>
                          <a14:m>
                            <m:oMathPara xmlns:m="http://schemas.openxmlformats.org/officeDocument/2006/math">
                              <m:oMathParaPr>
                                <m:jc m:val="right"/>
                              </m:oMathParaPr>
                              <m:oMath xmlns:m="http://schemas.openxmlformats.org/officeDocument/2006/math">
                                <m:r>
                                  <a:rPr lang="en-US" b="0" i="1" dirty="0" smtClean="0">
                                    <a:latin typeface="Cambria Math" panose="02040503050406030204" pitchFamily="18" charset="0"/>
                                  </a:rPr>
                                  <m:t>     </m:t>
                                </m:r>
                                <m:r>
                                  <a:rPr lang="pt-BR" i="1" dirty="0" smtClean="0">
                                    <a:latin typeface="Cambria Math" panose="02040503050406030204" pitchFamily="18" charset="0"/>
                                  </a:rPr>
                                  <m:t>1</m:t>
                                </m:r>
                                <m:r>
                                  <a:rPr lang="en-US" b="0" i="1" dirty="0" smtClean="0">
                                    <a:latin typeface="Cambria Math" panose="02040503050406030204" pitchFamily="18" charset="0"/>
                                  </a:rPr>
                                  <m:t>  </m:t>
                                </m:r>
                              </m:oMath>
                            </m:oMathPara>
                          </a14:m>
                          <a:endParaRPr lang="pt-BR" dirty="0"/>
                        </a:p>
                      </a:txBody>
                      <a:tcPr/>
                    </a:tc>
                    <a:tc>
                      <a:txBody>
                        <a:bodyPr/>
                        <a:lstStyle/>
                        <a:p>
                          <a:pPr algn="ctr"/>
                          <a:r>
                            <a:rPr lang="pt-BR" dirty="0"/>
                            <a:t>Módulo – Resto de uma divisão</a:t>
                          </a:r>
                        </a:p>
                      </a:txBody>
                      <a:tcPr/>
                    </a:tc>
                    <a:extLst>
                      <a:ext uri="{0D108BD9-81ED-4DB2-BD59-A6C34878D82A}">
                        <a16:rowId xmlns:a16="http://schemas.microsoft.com/office/drawing/2014/main" val="60101593"/>
                      </a:ext>
                    </a:extLst>
                  </a:tr>
                </a:tbl>
              </a:graphicData>
            </a:graphic>
          </p:graphicFrame>
        </mc:Choice>
        <mc:Fallback xmlns="">
          <p:graphicFrame>
            <p:nvGraphicFramePr>
              <p:cNvPr id="5" name="Espaço Reservado para Conteúdo 4">
                <a:extLst>
                  <a:ext uri="{FF2B5EF4-FFF2-40B4-BE49-F238E27FC236}">
                    <a16:creationId xmlns:a16="http://schemas.microsoft.com/office/drawing/2014/main" id="{08576886-13F1-D145-8052-74FA82A6E8B4}"/>
                  </a:ext>
                </a:extLst>
              </p:cNvPr>
              <p:cNvGraphicFramePr>
                <a:graphicFrameLocks noGrp="1"/>
              </p:cNvGraphicFramePr>
              <p:nvPr>
                <p:ph idx="1"/>
                <p:extLst>
                  <p:ext uri="{D42A27DB-BD31-4B8C-83A1-F6EECF244321}">
                    <p14:modId xmlns:p14="http://schemas.microsoft.com/office/powerpoint/2010/main" val="1149073637"/>
                  </p:ext>
                </p:extLst>
              </p:nvPr>
            </p:nvGraphicFramePr>
            <p:xfrm>
              <a:off x="680321" y="2705289"/>
              <a:ext cx="9613900" cy="3005836"/>
            </p:xfrm>
            <a:graphic>
              <a:graphicData uri="http://schemas.openxmlformats.org/drawingml/2006/table">
                <a:tbl>
                  <a:tblPr firstRow="1" bandRow="1">
                    <a:tableStyleId>{5C22544A-7EE6-4342-B048-85BDC9FD1C3A}</a:tableStyleId>
                  </a:tblPr>
                  <a:tblGrid>
                    <a:gridCol w="1502604">
                      <a:extLst>
                        <a:ext uri="{9D8B030D-6E8A-4147-A177-3AD203B41FA5}">
                          <a16:colId xmlns:a16="http://schemas.microsoft.com/office/drawing/2014/main" val="3396598965"/>
                        </a:ext>
                      </a:extLst>
                    </a:gridCol>
                    <a:gridCol w="1473958">
                      <a:extLst>
                        <a:ext uri="{9D8B030D-6E8A-4147-A177-3AD203B41FA5}">
                          <a16:colId xmlns:a16="http://schemas.microsoft.com/office/drawing/2014/main" val="1567248149"/>
                        </a:ext>
                      </a:extLst>
                    </a:gridCol>
                    <a:gridCol w="1160060">
                      <a:extLst>
                        <a:ext uri="{9D8B030D-6E8A-4147-A177-3AD203B41FA5}">
                          <a16:colId xmlns:a16="http://schemas.microsoft.com/office/drawing/2014/main" val="1471797161"/>
                        </a:ext>
                      </a:extLst>
                    </a:gridCol>
                    <a:gridCol w="2176357">
                      <a:extLst>
                        <a:ext uri="{9D8B030D-6E8A-4147-A177-3AD203B41FA5}">
                          <a16:colId xmlns:a16="http://schemas.microsoft.com/office/drawing/2014/main" val="653629171"/>
                        </a:ext>
                      </a:extLst>
                    </a:gridCol>
                    <a:gridCol w="3300921">
                      <a:extLst>
                        <a:ext uri="{9D8B030D-6E8A-4147-A177-3AD203B41FA5}">
                          <a16:colId xmlns:a16="http://schemas.microsoft.com/office/drawing/2014/main" val="3963682118"/>
                        </a:ext>
                      </a:extLst>
                    </a:gridCol>
                  </a:tblGrid>
                  <a:tr h="914400">
                    <a:tc>
                      <a:txBody>
                        <a:bodyPr/>
                        <a:lstStyle/>
                        <a:p>
                          <a:pPr algn="ctr"/>
                          <a:r>
                            <a:rPr lang="pt-BR" dirty="0"/>
                            <a:t>Operador em C</a:t>
                          </a:r>
                        </a:p>
                      </a:txBody>
                      <a:tcPr/>
                    </a:tc>
                    <a:tc>
                      <a:txBody>
                        <a:bodyPr/>
                        <a:lstStyle/>
                        <a:p>
                          <a:pPr algn="ctr"/>
                          <a:r>
                            <a:rPr lang="pt-BR" dirty="0"/>
                            <a:t>Operador na Matemática</a:t>
                          </a:r>
                        </a:p>
                      </a:txBody>
                      <a:tcPr/>
                    </a:tc>
                    <a:tc>
                      <a:txBody>
                        <a:bodyPr/>
                        <a:lstStyle/>
                        <a:p>
                          <a:pPr algn="ctr"/>
                          <a:r>
                            <a:rPr lang="pt-BR" dirty="0"/>
                            <a:t>Exemplo em C</a:t>
                          </a:r>
                        </a:p>
                      </a:txBody>
                      <a:tcPr/>
                    </a:tc>
                    <a:tc>
                      <a:txBody>
                        <a:bodyPr/>
                        <a:lstStyle/>
                        <a:p>
                          <a:pPr algn="ctr"/>
                          <a:r>
                            <a:rPr lang="pt-BR" dirty="0"/>
                            <a:t>Resultado da expressão da coluna anterior</a:t>
                          </a:r>
                        </a:p>
                      </a:txBody>
                      <a:tcPr/>
                    </a:tc>
                    <a:tc>
                      <a:txBody>
                        <a:bodyPr/>
                        <a:lstStyle/>
                        <a:p>
                          <a:pPr algn="ctr"/>
                          <a:r>
                            <a:rPr lang="pt-BR" dirty="0"/>
                            <a:t>Descrição</a:t>
                          </a:r>
                        </a:p>
                      </a:txBody>
                      <a:tcPr/>
                    </a:tc>
                    <a:extLst>
                      <a:ext uri="{0D108BD9-81ED-4DB2-BD59-A6C34878D82A}">
                        <a16:rowId xmlns:a16="http://schemas.microsoft.com/office/drawing/2014/main" val="874968998"/>
                      </a:ext>
                    </a:extLst>
                  </a:tr>
                  <a:tr h="370840">
                    <a:tc>
                      <a:txBody>
                        <a:bodyPr/>
                        <a:lstStyle/>
                        <a:p>
                          <a:endParaRPr lang="pt-BR"/>
                        </a:p>
                      </a:txBody>
                      <a:tcPr>
                        <a:blipFill>
                          <a:blip r:embed="rId2"/>
                          <a:stretch>
                            <a:fillRect l="-847" t="-258621" r="-543220" b="-489655"/>
                          </a:stretch>
                        </a:blipFill>
                      </a:tcPr>
                    </a:tc>
                    <a:tc>
                      <a:txBody>
                        <a:bodyPr/>
                        <a:lstStyle/>
                        <a:p>
                          <a:endParaRPr lang="pt-BR"/>
                        </a:p>
                      </a:txBody>
                      <a:tcPr>
                        <a:blipFill>
                          <a:blip r:embed="rId2"/>
                          <a:stretch>
                            <a:fillRect l="-101709" t="-258621" r="-447863" b="-489655"/>
                          </a:stretch>
                        </a:blipFill>
                      </a:tcPr>
                    </a:tc>
                    <a:tc>
                      <a:txBody>
                        <a:bodyPr/>
                        <a:lstStyle/>
                        <a:p>
                          <a:endParaRPr lang="pt-BR"/>
                        </a:p>
                      </a:txBody>
                      <a:tcPr>
                        <a:blipFill>
                          <a:blip r:embed="rId2"/>
                          <a:stretch>
                            <a:fillRect l="-259341" t="-258621" r="-475824" b="-489655"/>
                          </a:stretch>
                        </a:blipFill>
                      </a:tcPr>
                    </a:tc>
                    <a:tc>
                      <a:txBody>
                        <a:bodyPr/>
                        <a:lstStyle/>
                        <a:p>
                          <a:endParaRPr lang="pt-BR"/>
                        </a:p>
                      </a:txBody>
                      <a:tcPr>
                        <a:blipFill>
                          <a:blip r:embed="rId2"/>
                          <a:stretch>
                            <a:fillRect l="-190116" t="-258621" r="-151744" b="-489655"/>
                          </a:stretch>
                        </a:blipFill>
                      </a:tcPr>
                    </a:tc>
                    <a:tc>
                      <a:txBody>
                        <a:bodyPr/>
                        <a:lstStyle/>
                        <a:p>
                          <a:pPr algn="ctr"/>
                          <a:r>
                            <a:rPr lang="pt-BR" dirty="0"/>
                            <a:t>Soma</a:t>
                          </a:r>
                        </a:p>
                      </a:txBody>
                      <a:tcPr/>
                    </a:tc>
                    <a:extLst>
                      <a:ext uri="{0D108BD9-81ED-4DB2-BD59-A6C34878D82A}">
                        <a16:rowId xmlns:a16="http://schemas.microsoft.com/office/drawing/2014/main" val="1640484013"/>
                      </a:ext>
                    </a:extLst>
                  </a:tr>
                  <a:tr h="370840">
                    <a:tc>
                      <a:txBody>
                        <a:bodyPr/>
                        <a:lstStyle/>
                        <a:p>
                          <a:endParaRPr lang="pt-BR"/>
                        </a:p>
                      </a:txBody>
                      <a:tcPr>
                        <a:blipFill>
                          <a:blip r:embed="rId2"/>
                          <a:stretch>
                            <a:fillRect l="-847" t="-346667" r="-543220" b="-373333"/>
                          </a:stretch>
                        </a:blipFill>
                      </a:tcPr>
                    </a:tc>
                    <a:tc>
                      <a:txBody>
                        <a:bodyPr/>
                        <a:lstStyle/>
                        <a:p>
                          <a:endParaRPr lang="pt-BR"/>
                        </a:p>
                      </a:txBody>
                      <a:tcPr>
                        <a:blipFill>
                          <a:blip r:embed="rId2"/>
                          <a:stretch>
                            <a:fillRect l="-101709" t="-346667" r="-447863" b="-373333"/>
                          </a:stretch>
                        </a:blipFill>
                      </a:tcPr>
                    </a:tc>
                    <a:tc>
                      <a:txBody>
                        <a:bodyPr/>
                        <a:lstStyle/>
                        <a:p>
                          <a:endParaRPr lang="pt-BR"/>
                        </a:p>
                      </a:txBody>
                      <a:tcPr>
                        <a:blipFill>
                          <a:blip r:embed="rId2"/>
                          <a:stretch>
                            <a:fillRect l="-259341" t="-346667" r="-475824" b="-373333"/>
                          </a:stretch>
                        </a:blipFill>
                      </a:tcPr>
                    </a:tc>
                    <a:tc>
                      <a:txBody>
                        <a:bodyPr/>
                        <a:lstStyle/>
                        <a:p>
                          <a:endParaRPr lang="pt-BR"/>
                        </a:p>
                      </a:txBody>
                      <a:tcPr>
                        <a:blipFill>
                          <a:blip r:embed="rId2"/>
                          <a:stretch>
                            <a:fillRect l="-190116" t="-346667" r="-151744" b="-373333"/>
                          </a:stretch>
                        </a:blipFill>
                      </a:tcPr>
                    </a:tc>
                    <a:tc>
                      <a:txBody>
                        <a:bodyPr/>
                        <a:lstStyle/>
                        <a:p>
                          <a:pPr algn="ctr"/>
                          <a:r>
                            <a:rPr lang="pt-BR" dirty="0"/>
                            <a:t>Subtração</a:t>
                          </a:r>
                        </a:p>
                      </a:txBody>
                      <a:tcPr/>
                    </a:tc>
                    <a:extLst>
                      <a:ext uri="{0D108BD9-81ED-4DB2-BD59-A6C34878D82A}">
                        <a16:rowId xmlns:a16="http://schemas.microsoft.com/office/drawing/2014/main" val="301944177"/>
                      </a:ext>
                    </a:extLst>
                  </a:tr>
                  <a:tr h="370840">
                    <a:tc>
                      <a:txBody>
                        <a:bodyPr/>
                        <a:lstStyle/>
                        <a:p>
                          <a:endParaRPr lang="pt-BR"/>
                        </a:p>
                      </a:txBody>
                      <a:tcPr>
                        <a:blipFill>
                          <a:blip r:embed="rId2"/>
                          <a:stretch>
                            <a:fillRect l="-847" t="-462069" r="-543220" b="-286207"/>
                          </a:stretch>
                        </a:blipFill>
                      </a:tcPr>
                    </a:tc>
                    <a:tc>
                      <a:txBody>
                        <a:bodyPr/>
                        <a:lstStyle/>
                        <a:p>
                          <a:endParaRPr lang="pt-BR"/>
                        </a:p>
                      </a:txBody>
                      <a:tcPr>
                        <a:blipFill>
                          <a:blip r:embed="rId2"/>
                          <a:stretch>
                            <a:fillRect l="-101709" t="-462069" r="-447863" b="-286207"/>
                          </a:stretch>
                        </a:blipFill>
                      </a:tcPr>
                    </a:tc>
                    <a:tc>
                      <a:txBody>
                        <a:bodyPr/>
                        <a:lstStyle/>
                        <a:p>
                          <a:endParaRPr lang="pt-BR"/>
                        </a:p>
                      </a:txBody>
                      <a:tcPr>
                        <a:blipFill>
                          <a:blip r:embed="rId2"/>
                          <a:stretch>
                            <a:fillRect l="-259341" t="-462069" r="-475824" b="-286207"/>
                          </a:stretch>
                        </a:blipFill>
                      </a:tcPr>
                    </a:tc>
                    <a:tc>
                      <a:txBody>
                        <a:bodyPr/>
                        <a:lstStyle/>
                        <a:p>
                          <a:endParaRPr lang="pt-BR"/>
                        </a:p>
                      </a:txBody>
                      <a:tcPr>
                        <a:blipFill>
                          <a:blip r:embed="rId2"/>
                          <a:stretch>
                            <a:fillRect l="-190116" t="-462069" r="-151744" b="-286207"/>
                          </a:stretch>
                        </a:blipFill>
                      </a:tcPr>
                    </a:tc>
                    <a:tc>
                      <a:txBody>
                        <a:bodyPr/>
                        <a:lstStyle/>
                        <a:p>
                          <a:pPr algn="ctr"/>
                          <a:r>
                            <a:rPr lang="pt-BR" dirty="0"/>
                            <a:t>Multiplicação</a:t>
                          </a:r>
                        </a:p>
                      </a:txBody>
                      <a:tcPr/>
                    </a:tc>
                    <a:extLst>
                      <a:ext uri="{0D108BD9-81ED-4DB2-BD59-A6C34878D82A}">
                        <a16:rowId xmlns:a16="http://schemas.microsoft.com/office/drawing/2014/main" val="3673318292"/>
                      </a:ext>
                    </a:extLst>
                  </a:tr>
                  <a:tr h="608076">
                    <a:tc>
                      <a:txBody>
                        <a:bodyPr/>
                        <a:lstStyle/>
                        <a:p>
                          <a:endParaRPr lang="pt-BR"/>
                        </a:p>
                      </a:txBody>
                      <a:tcPr>
                        <a:blipFill>
                          <a:blip r:embed="rId2"/>
                          <a:stretch>
                            <a:fillRect l="-847" t="-339583" r="-543220" b="-72917"/>
                          </a:stretch>
                        </a:blipFill>
                      </a:tcPr>
                    </a:tc>
                    <a:tc>
                      <a:txBody>
                        <a:bodyPr/>
                        <a:lstStyle/>
                        <a:p>
                          <a:endParaRPr lang="pt-BR"/>
                        </a:p>
                      </a:txBody>
                      <a:tcPr>
                        <a:blipFill>
                          <a:blip r:embed="rId2"/>
                          <a:stretch>
                            <a:fillRect l="-101709" t="-339583" r="-447863" b="-72917"/>
                          </a:stretch>
                        </a:blipFill>
                      </a:tcPr>
                    </a:tc>
                    <a:tc>
                      <a:txBody>
                        <a:bodyPr/>
                        <a:lstStyle/>
                        <a:p>
                          <a:endParaRPr lang="pt-BR"/>
                        </a:p>
                      </a:txBody>
                      <a:tcPr>
                        <a:blipFill>
                          <a:blip r:embed="rId2"/>
                          <a:stretch>
                            <a:fillRect l="-259341" t="-339583" r="-475824" b="-72917"/>
                          </a:stretch>
                        </a:blipFill>
                      </a:tcPr>
                    </a:tc>
                    <a:tc>
                      <a:txBody>
                        <a:bodyPr/>
                        <a:lstStyle/>
                        <a:p>
                          <a:endParaRPr lang="pt-BR"/>
                        </a:p>
                      </a:txBody>
                      <a:tcPr>
                        <a:blipFill>
                          <a:blip r:embed="rId2"/>
                          <a:stretch>
                            <a:fillRect l="-190116" t="-339583" r="-151744" b="-72917"/>
                          </a:stretch>
                        </a:blipFill>
                      </a:tcPr>
                    </a:tc>
                    <a:tc>
                      <a:txBody>
                        <a:bodyPr/>
                        <a:lstStyle/>
                        <a:p>
                          <a:pPr algn="ctr"/>
                          <a:r>
                            <a:rPr lang="pt-BR" dirty="0"/>
                            <a:t>Divisão</a:t>
                          </a:r>
                        </a:p>
                      </a:txBody>
                      <a:tcPr/>
                    </a:tc>
                    <a:extLst>
                      <a:ext uri="{0D108BD9-81ED-4DB2-BD59-A6C34878D82A}">
                        <a16:rowId xmlns:a16="http://schemas.microsoft.com/office/drawing/2014/main" val="2769478299"/>
                      </a:ext>
                    </a:extLst>
                  </a:tr>
                  <a:tr h="370840">
                    <a:tc>
                      <a:txBody>
                        <a:bodyPr/>
                        <a:lstStyle/>
                        <a:p>
                          <a:endParaRPr lang="pt-BR"/>
                        </a:p>
                      </a:txBody>
                      <a:tcPr>
                        <a:blipFill>
                          <a:blip r:embed="rId2"/>
                          <a:stretch>
                            <a:fillRect l="-847" t="-727586" r="-543220" b="-20690"/>
                          </a:stretch>
                        </a:blipFill>
                      </a:tcPr>
                    </a:tc>
                    <a:tc>
                      <a:txBody>
                        <a:bodyPr/>
                        <a:lstStyle/>
                        <a:p>
                          <a:pPr algn="ctr"/>
                          <a:endParaRPr lang="pt-BR" dirty="0"/>
                        </a:p>
                      </a:txBody>
                      <a:tcPr/>
                    </a:tc>
                    <a:tc>
                      <a:txBody>
                        <a:bodyPr/>
                        <a:lstStyle/>
                        <a:p>
                          <a:endParaRPr lang="pt-BR"/>
                        </a:p>
                      </a:txBody>
                      <a:tcPr>
                        <a:blipFill>
                          <a:blip r:embed="rId2"/>
                          <a:stretch>
                            <a:fillRect l="-259341" t="-727586" r="-475824" b="-20690"/>
                          </a:stretch>
                        </a:blipFill>
                      </a:tcPr>
                    </a:tc>
                    <a:tc>
                      <a:txBody>
                        <a:bodyPr/>
                        <a:lstStyle/>
                        <a:p>
                          <a:endParaRPr lang="pt-BR"/>
                        </a:p>
                      </a:txBody>
                      <a:tcPr>
                        <a:blipFill>
                          <a:blip r:embed="rId2"/>
                          <a:stretch>
                            <a:fillRect l="-190116" t="-727586" r="-151744" b="-20690"/>
                          </a:stretch>
                        </a:blipFill>
                      </a:tcPr>
                    </a:tc>
                    <a:tc>
                      <a:txBody>
                        <a:bodyPr/>
                        <a:lstStyle/>
                        <a:p>
                          <a:pPr algn="ctr"/>
                          <a:r>
                            <a:rPr lang="pt-BR" dirty="0"/>
                            <a:t>Módulo – Resto de uma divisão</a:t>
                          </a:r>
                        </a:p>
                      </a:txBody>
                      <a:tcPr/>
                    </a:tc>
                    <a:extLst>
                      <a:ext uri="{0D108BD9-81ED-4DB2-BD59-A6C34878D82A}">
                        <a16:rowId xmlns:a16="http://schemas.microsoft.com/office/drawing/2014/main" val="60101593"/>
                      </a:ext>
                    </a:extLst>
                  </a:tr>
                </a:tbl>
              </a:graphicData>
            </a:graphic>
          </p:graphicFrame>
        </mc:Fallback>
      </mc:AlternateContent>
      <p:sp>
        <p:nvSpPr>
          <p:cNvPr id="4" name="Espaço Reservado para Número de Slide 3">
            <a:extLst>
              <a:ext uri="{FF2B5EF4-FFF2-40B4-BE49-F238E27FC236}">
                <a16:creationId xmlns:a16="http://schemas.microsoft.com/office/drawing/2014/main" id="{931F07EB-4F9E-1B49-9E7A-4CB6BAD46F6A}"/>
              </a:ext>
            </a:extLst>
          </p:cNvPr>
          <p:cNvSpPr>
            <a:spLocks noGrp="1"/>
          </p:cNvSpPr>
          <p:nvPr>
            <p:ph type="sldNum" sz="quarter" idx="12"/>
          </p:nvPr>
        </p:nvSpPr>
        <p:spPr/>
        <p:txBody>
          <a:bodyPr/>
          <a:lstStyle/>
          <a:p>
            <a:fld id="{6D22F896-40B5-4ADD-8801-0D06FADFA095}" type="slidenum">
              <a:rPr lang="en-US" smtClean="0"/>
              <a:pPr/>
              <a:t>68</a:t>
            </a:fld>
            <a:endParaRPr lang="en-US" dirty="0"/>
          </a:p>
        </p:txBody>
      </p:sp>
    </p:spTree>
    <p:extLst>
      <p:ext uri="{BB962C8B-B14F-4D97-AF65-F5344CB8AC3E}">
        <p14:creationId xmlns:p14="http://schemas.microsoft.com/office/powerpoint/2010/main" val="7410878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DCA3673-CDE4-40C5-9FA8-F89874CFB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95756E8F-499C-4533-BBE8-309C3E8D98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5" name="Rectangle 14">
            <a:extLst>
              <a:ext uri="{FF2B5EF4-FFF2-40B4-BE49-F238E27FC236}">
                <a16:creationId xmlns:a16="http://schemas.microsoft.com/office/drawing/2014/main" id="{0FFFD040-32A9-4D2B-86CA-599D030A4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63205CA-B7FF-4C25-A4C8-3BBBCE19D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7C8F7C19-F0CC-094F-BE4B-731FED8DC698}"/>
              </a:ext>
            </a:extLst>
          </p:cNvPr>
          <p:cNvSpPr>
            <a:spLocks noGrp="1"/>
          </p:cNvSpPr>
          <p:nvPr>
            <p:ph type="title"/>
          </p:nvPr>
        </p:nvSpPr>
        <p:spPr>
          <a:xfrm>
            <a:off x="680321" y="753228"/>
            <a:ext cx="4136123" cy="1080938"/>
          </a:xfrm>
        </p:spPr>
        <p:txBody>
          <a:bodyPr>
            <a:normAutofit/>
          </a:bodyPr>
          <a:lstStyle/>
          <a:p>
            <a:r>
              <a:rPr lang="pt-BR" sz="2400"/>
              <a:t>Utilização dos operadores Aritméticos</a:t>
            </a:r>
          </a:p>
        </p:txBody>
      </p:sp>
      <p:pic>
        <p:nvPicPr>
          <p:cNvPr id="19" name="Picture 18">
            <a:extLst>
              <a:ext uri="{FF2B5EF4-FFF2-40B4-BE49-F238E27FC236}">
                <a16:creationId xmlns:a16="http://schemas.microsoft.com/office/drawing/2014/main" id="{306E3F32-3C1A-4B6E-AF26-8A15A78856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3" name="Espaço Reservado para Conteúdo 2">
            <a:extLst>
              <a:ext uri="{FF2B5EF4-FFF2-40B4-BE49-F238E27FC236}">
                <a16:creationId xmlns:a16="http://schemas.microsoft.com/office/drawing/2014/main" id="{A08022EC-774A-4F4F-B506-ACA26210E6A2}"/>
              </a:ext>
            </a:extLst>
          </p:cNvPr>
          <p:cNvSpPr>
            <a:spLocks noGrp="1"/>
          </p:cNvSpPr>
          <p:nvPr>
            <p:ph idx="1"/>
          </p:nvPr>
        </p:nvSpPr>
        <p:spPr>
          <a:xfrm>
            <a:off x="680321" y="3076120"/>
            <a:ext cx="3236586" cy="3599316"/>
          </a:xfrm>
        </p:spPr>
        <p:txBody>
          <a:bodyPr>
            <a:normAutofit/>
          </a:bodyPr>
          <a:lstStyle/>
          <a:p>
            <a:pPr marL="0" indent="0" algn="ctr">
              <a:buNone/>
            </a:pPr>
            <a:r>
              <a:rPr lang="pt-BR" sz="2000" dirty="0"/>
              <a:t>Os operadores aritméticos podem ser utilizados basicamente em qualquer lugar onde se poderia utilizar uma constante ou variável, vejamos alguns exemplos ao lado...</a:t>
            </a:r>
          </a:p>
        </p:txBody>
      </p:sp>
      <p:sp>
        <p:nvSpPr>
          <p:cNvPr id="4" name="Espaço Reservado para Número de Slide 3">
            <a:extLst>
              <a:ext uri="{FF2B5EF4-FFF2-40B4-BE49-F238E27FC236}">
                <a16:creationId xmlns:a16="http://schemas.microsoft.com/office/drawing/2014/main" id="{598496B6-BC34-734B-899B-865E472B0D4D}"/>
              </a:ext>
            </a:extLst>
          </p:cNvPr>
          <p:cNvSpPr>
            <a:spLocks noGrp="1"/>
          </p:cNvSpPr>
          <p:nvPr>
            <p:ph type="sldNum" sz="quarter" idx="12"/>
          </p:nvPr>
        </p:nvSpPr>
        <p:spPr>
          <a:xfrm>
            <a:off x="10900372" y="6310314"/>
            <a:ext cx="914400" cy="365122"/>
          </a:xfrm>
        </p:spPr>
        <p:txBody>
          <a:bodyPr>
            <a:normAutofit/>
          </a:bodyPr>
          <a:lstStyle/>
          <a:p>
            <a:pPr>
              <a:spcAft>
                <a:spcPts val="600"/>
              </a:spcAft>
            </a:pPr>
            <a:fld id="{6D22F896-40B5-4ADD-8801-0D06FADFA095}" type="slidenum">
              <a:rPr lang="en-US" sz="1050">
                <a:solidFill>
                  <a:prstClr val="white">
                    <a:tint val="75000"/>
                  </a:prstClr>
                </a:solidFill>
              </a:rPr>
              <a:pPr>
                <a:spcAft>
                  <a:spcPts val="600"/>
                </a:spcAft>
              </a:pPr>
              <a:t>69</a:t>
            </a:fld>
            <a:endParaRPr lang="en-US" sz="1050">
              <a:solidFill>
                <a:prstClr val="white">
                  <a:tint val="75000"/>
                </a:prstClr>
              </a:solidFill>
            </a:endParaRPr>
          </a:p>
        </p:txBody>
      </p:sp>
      <p:pic>
        <p:nvPicPr>
          <p:cNvPr id="5" name="Imagem 4">
            <a:extLst>
              <a:ext uri="{FF2B5EF4-FFF2-40B4-BE49-F238E27FC236}">
                <a16:creationId xmlns:a16="http://schemas.microsoft.com/office/drawing/2014/main" id="{21877348-AAF8-1240-90CF-685B501A6B18}"/>
              </a:ext>
            </a:extLst>
          </p:cNvPr>
          <p:cNvPicPr>
            <a:picLocks noChangeAspect="1"/>
          </p:cNvPicPr>
          <p:nvPr/>
        </p:nvPicPr>
        <p:blipFill>
          <a:blip r:embed="rId4"/>
          <a:stretch>
            <a:fillRect/>
          </a:stretch>
        </p:blipFill>
        <p:spPr>
          <a:xfrm>
            <a:off x="5140159" y="1192778"/>
            <a:ext cx="6864556" cy="5117535"/>
          </a:xfrm>
          <a:prstGeom prst="rect">
            <a:avLst/>
          </a:prstGeom>
        </p:spPr>
      </p:pic>
      <p:sp>
        <p:nvSpPr>
          <p:cNvPr id="6" name="CaixaDeTexto 5">
            <a:extLst>
              <a:ext uri="{FF2B5EF4-FFF2-40B4-BE49-F238E27FC236}">
                <a16:creationId xmlns:a16="http://schemas.microsoft.com/office/drawing/2014/main" id="{55F79979-1D3E-BD46-B7F1-06BDEDD936A6}"/>
              </a:ext>
            </a:extLst>
          </p:cNvPr>
          <p:cNvSpPr txBox="1"/>
          <p:nvPr/>
        </p:nvSpPr>
        <p:spPr>
          <a:xfrm>
            <a:off x="8555961" y="5152996"/>
            <a:ext cx="3368231" cy="954107"/>
          </a:xfrm>
          <a:prstGeom prst="rect">
            <a:avLst/>
          </a:prstGeom>
          <a:noFill/>
        </p:spPr>
        <p:txBody>
          <a:bodyPr wrap="none" rtlCol="0">
            <a:spAutoFit/>
          </a:bodyPr>
          <a:lstStyle/>
          <a:p>
            <a:pPr algn="ctr"/>
            <a:r>
              <a:rPr lang="pt-BR" sz="2800" dirty="0">
                <a:solidFill>
                  <a:schemeClr val="bg1"/>
                </a:solidFill>
              </a:rPr>
              <a:t>Quais os valores de </a:t>
            </a:r>
            <a:br>
              <a:rPr lang="pt-BR" sz="2800" dirty="0">
                <a:solidFill>
                  <a:schemeClr val="bg1"/>
                </a:solidFill>
              </a:rPr>
            </a:br>
            <a:r>
              <a:rPr lang="pt-BR" sz="2800" dirty="0">
                <a:solidFill>
                  <a:schemeClr val="bg1"/>
                </a:solidFill>
              </a:rPr>
              <a:t>cada variável?</a:t>
            </a:r>
          </a:p>
        </p:txBody>
      </p:sp>
    </p:spTree>
    <p:extLst>
      <p:ext uri="{BB962C8B-B14F-4D97-AF65-F5344CB8AC3E}">
        <p14:creationId xmlns:p14="http://schemas.microsoft.com/office/powerpoint/2010/main" val="2303961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F686FA-9A14-824C-B6BB-9809968A340D}"/>
              </a:ext>
            </a:extLst>
          </p:cNvPr>
          <p:cNvSpPr>
            <a:spLocks noGrp="1"/>
          </p:cNvSpPr>
          <p:nvPr>
            <p:ph type="title"/>
          </p:nvPr>
        </p:nvSpPr>
        <p:spPr/>
        <p:txBody>
          <a:bodyPr/>
          <a:lstStyle/>
          <a:p>
            <a:r>
              <a:rPr lang="pt-BR" dirty="0"/>
              <a:t>Ferramentas</a:t>
            </a:r>
          </a:p>
        </p:txBody>
      </p:sp>
      <p:sp>
        <p:nvSpPr>
          <p:cNvPr id="3" name="Espaço Reservado para Conteúdo 2">
            <a:extLst>
              <a:ext uri="{FF2B5EF4-FFF2-40B4-BE49-F238E27FC236}">
                <a16:creationId xmlns:a16="http://schemas.microsoft.com/office/drawing/2014/main" id="{BE994789-7CB9-954C-90CF-5C299B0009FF}"/>
              </a:ext>
            </a:extLst>
          </p:cNvPr>
          <p:cNvSpPr>
            <a:spLocks noGrp="1"/>
          </p:cNvSpPr>
          <p:nvPr>
            <p:ph idx="1"/>
          </p:nvPr>
        </p:nvSpPr>
        <p:spPr/>
        <p:txBody>
          <a:bodyPr>
            <a:normAutofit lnSpcReduction="10000"/>
          </a:bodyPr>
          <a:lstStyle/>
          <a:p>
            <a:r>
              <a:rPr lang="pt-BR" dirty="0" err="1"/>
              <a:t>Repl.it</a:t>
            </a:r>
            <a:r>
              <a:rPr lang="pt-BR" dirty="0"/>
              <a:t> - </a:t>
            </a:r>
            <a:r>
              <a:rPr lang="pt-BR" dirty="0">
                <a:hlinkClick r:id="rId2"/>
              </a:rPr>
              <a:t>https://repl.it</a:t>
            </a:r>
            <a:endParaRPr lang="pt-BR" dirty="0"/>
          </a:p>
          <a:p>
            <a:endParaRPr lang="pt-BR" dirty="0"/>
          </a:p>
          <a:p>
            <a:r>
              <a:rPr lang="pt-BR" dirty="0"/>
              <a:t>Ambiente de Desenvolvimento Integrado On-Line</a:t>
            </a:r>
          </a:p>
          <a:p>
            <a:pPr lvl="1"/>
            <a:r>
              <a:rPr lang="pt-BR" dirty="0"/>
              <a:t>Vantagens:</a:t>
            </a:r>
          </a:p>
          <a:p>
            <a:pPr lvl="2"/>
            <a:r>
              <a:rPr lang="pt-BR" dirty="0"/>
              <a:t>Roda em qualquer Browser;</a:t>
            </a:r>
          </a:p>
          <a:p>
            <a:pPr lvl="2"/>
            <a:r>
              <a:rPr lang="pt-BR" dirty="0"/>
              <a:t>Possibilita o acesso aos seus códigos em qualquer lugar;</a:t>
            </a:r>
          </a:p>
          <a:p>
            <a:pPr lvl="2"/>
            <a:r>
              <a:rPr lang="pt-BR" dirty="0"/>
              <a:t>Salvamento instantâneo dos seus códigos;</a:t>
            </a:r>
          </a:p>
          <a:p>
            <a:pPr lvl="2"/>
            <a:r>
              <a:rPr lang="pt-BR" dirty="0"/>
              <a:t>Suporte à múltiplas linguagens.</a:t>
            </a:r>
          </a:p>
          <a:p>
            <a:pPr lvl="1"/>
            <a:r>
              <a:rPr lang="pt-BR" dirty="0"/>
              <a:t>Desvantagens:</a:t>
            </a:r>
          </a:p>
          <a:p>
            <a:pPr lvl="2"/>
            <a:r>
              <a:rPr lang="pt-BR" dirty="0"/>
              <a:t>Depende da Internet;</a:t>
            </a:r>
          </a:p>
          <a:p>
            <a:pPr lvl="2"/>
            <a:r>
              <a:rPr lang="pt-BR" dirty="0"/>
              <a:t>Sem funcionalidades muito avançadas.</a:t>
            </a:r>
          </a:p>
        </p:txBody>
      </p:sp>
      <p:sp>
        <p:nvSpPr>
          <p:cNvPr id="4" name="Espaço Reservado para Número de Slide 3">
            <a:extLst>
              <a:ext uri="{FF2B5EF4-FFF2-40B4-BE49-F238E27FC236}">
                <a16:creationId xmlns:a16="http://schemas.microsoft.com/office/drawing/2014/main" id="{3A969FC9-1AA6-0747-9854-0FAD4318E3D1}"/>
              </a:ext>
            </a:extLst>
          </p:cNvPr>
          <p:cNvSpPr>
            <a:spLocks noGrp="1"/>
          </p:cNvSpPr>
          <p:nvPr>
            <p:ph type="sldNum" sz="quarter" idx="12"/>
          </p:nvPr>
        </p:nvSpPr>
        <p:spPr/>
        <p:txBody>
          <a:bodyPr/>
          <a:lstStyle/>
          <a:p>
            <a:fld id="{6D22F896-40B5-4ADD-8801-0D06FADFA095}" type="slidenum">
              <a:rPr lang="en-US" smtClean="0"/>
              <a:pPr/>
              <a:t>7</a:t>
            </a:fld>
            <a:endParaRPr lang="en-US" dirty="0"/>
          </a:p>
        </p:txBody>
      </p:sp>
    </p:spTree>
    <p:extLst>
      <p:ext uri="{BB962C8B-B14F-4D97-AF65-F5344CB8AC3E}">
        <p14:creationId xmlns:p14="http://schemas.microsoft.com/office/powerpoint/2010/main" val="31481115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9440A4B3-1EBB-B64F-94B8-DA7E804310AB}"/>
              </a:ext>
            </a:extLst>
          </p:cNvPr>
          <p:cNvSpPr>
            <a:spLocks noGrp="1"/>
          </p:cNvSpPr>
          <p:nvPr>
            <p:ph type="title"/>
          </p:nvPr>
        </p:nvSpPr>
        <p:spPr/>
        <p:txBody>
          <a:bodyPr/>
          <a:lstStyle/>
          <a:p>
            <a:r>
              <a:rPr lang="pt-BR" dirty="0"/>
              <a:t>Operador de Atribuição, =</a:t>
            </a:r>
          </a:p>
        </p:txBody>
      </p:sp>
      <p:sp>
        <p:nvSpPr>
          <p:cNvPr id="6" name="Espaço Reservado para Texto 5">
            <a:extLst>
              <a:ext uri="{FF2B5EF4-FFF2-40B4-BE49-F238E27FC236}">
                <a16:creationId xmlns:a16="http://schemas.microsoft.com/office/drawing/2014/main" id="{7B72E175-8787-9845-992C-E3CCC5F09311}"/>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C603C9D1-1D76-BC46-90EC-4A9D0E841265}"/>
              </a:ext>
            </a:extLst>
          </p:cNvPr>
          <p:cNvSpPr>
            <a:spLocks noGrp="1"/>
          </p:cNvSpPr>
          <p:nvPr>
            <p:ph type="sldNum" sz="quarter" idx="12"/>
          </p:nvPr>
        </p:nvSpPr>
        <p:spPr/>
        <p:txBody>
          <a:bodyPr/>
          <a:lstStyle/>
          <a:p>
            <a:fld id="{6D22F896-40B5-4ADD-8801-0D06FADFA095}" type="slidenum">
              <a:rPr lang="en-US" smtClean="0"/>
              <a:pPr/>
              <a:t>70</a:t>
            </a:fld>
            <a:endParaRPr lang="en-US" dirty="0"/>
          </a:p>
        </p:txBody>
      </p:sp>
    </p:spTree>
    <p:extLst>
      <p:ext uri="{BB962C8B-B14F-4D97-AF65-F5344CB8AC3E}">
        <p14:creationId xmlns:p14="http://schemas.microsoft.com/office/powerpoint/2010/main" val="40572382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23" name="Rectangle 12">
            <a:extLst>
              <a:ext uri="{FF2B5EF4-FFF2-40B4-BE49-F238E27FC236}">
                <a16:creationId xmlns:a16="http://schemas.microsoft.com/office/drawing/2014/main" id="{6764E3F6-59F1-44FF-9EF2-8EF0BCA30B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14">
            <a:extLst>
              <a:ext uri="{FF2B5EF4-FFF2-40B4-BE49-F238E27FC236}">
                <a16:creationId xmlns:a16="http://schemas.microsoft.com/office/drawing/2014/main" id="{8DF1CE84-BC06-4E42-A5D4-7B92E327FD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5" name="Rectangle 16">
            <a:extLst>
              <a:ext uri="{FF2B5EF4-FFF2-40B4-BE49-F238E27FC236}">
                <a16:creationId xmlns:a16="http://schemas.microsoft.com/office/drawing/2014/main" id="{0743C7B8-BD05-4C16-9FC9-6B5C5BA3A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8">
            <a:extLst>
              <a:ext uri="{FF2B5EF4-FFF2-40B4-BE49-F238E27FC236}">
                <a16:creationId xmlns:a16="http://schemas.microsoft.com/office/drawing/2014/main" id="{E6B9B529-EAD6-442A-92A1-6A496B932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87603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ítulo 4">
            <a:extLst>
              <a:ext uri="{FF2B5EF4-FFF2-40B4-BE49-F238E27FC236}">
                <a16:creationId xmlns:a16="http://schemas.microsoft.com/office/drawing/2014/main" id="{7F3A7EFA-8047-8E4C-85F1-23B0EE185F55}"/>
              </a:ext>
            </a:extLst>
          </p:cNvPr>
          <p:cNvSpPr>
            <a:spLocks noGrp="1"/>
          </p:cNvSpPr>
          <p:nvPr>
            <p:ph type="title"/>
          </p:nvPr>
        </p:nvSpPr>
        <p:spPr>
          <a:xfrm>
            <a:off x="680321" y="753228"/>
            <a:ext cx="7087552" cy="1080938"/>
          </a:xfrm>
        </p:spPr>
        <p:txBody>
          <a:bodyPr>
            <a:normAutofit/>
          </a:bodyPr>
          <a:lstStyle/>
          <a:p>
            <a:r>
              <a:rPr lang="pt-BR" sz="3600"/>
              <a:t>Operador de Atribuição</a:t>
            </a:r>
          </a:p>
        </p:txBody>
      </p:sp>
      <p:pic>
        <p:nvPicPr>
          <p:cNvPr id="27" name="Picture 20">
            <a:extLst>
              <a:ext uri="{FF2B5EF4-FFF2-40B4-BE49-F238E27FC236}">
                <a16:creationId xmlns:a16="http://schemas.microsoft.com/office/drawing/2014/main" id="{C0419FA5-A1B5-487F-92D4-03983819F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mc:AlternateContent xmlns:mc="http://schemas.openxmlformats.org/markup-compatibility/2006" xmlns:a14="http://schemas.microsoft.com/office/drawing/2010/main">
        <mc:Choice Requires="a14">
          <p:sp>
            <p:nvSpPr>
              <p:cNvPr id="6" name="Espaço Reservado para Conteúdo 5">
                <a:extLst>
                  <a:ext uri="{FF2B5EF4-FFF2-40B4-BE49-F238E27FC236}">
                    <a16:creationId xmlns:a16="http://schemas.microsoft.com/office/drawing/2014/main" id="{73F14088-9A35-B549-B362-983740DDFACE}"/>
                  </a:ext>
                </a:extLst>
              </p:cNvPr>
              <p:cNvSpPr>
                <a:spLocks noGrp="1"/>
              </p:cNvSpPr>
              <p:nvPr>
                <p:ph idx="1"/>
              </p:nvPr>
            </p:nvSpPr>
            <p:spPr>
              <a:xfrm>
                <a:off x="680321" y="2336873"/>
                <a:ext cx="6423211" cy="3599316"/>
              </a:xfrm>
            </p:spPr>
            <p:txBody>
              <a:bodyPr>
                <a:normAutofit/>
              </a:bodyPr>
              <a:lstStyle/>
              <a:p>
                <a:r>
                  <a:rPr lang="pt-BR" sz="2000" dirty="0"/>
                  <a:t>Um operador de atribuição tem o objetivo de mudar o valor de uma variável, atribuído o valor à sua direita (vinda de uma constante, variável ou operações aritméticas) para a variável à sua esquerda.</a:t>
                </a:r>
              </a:p>
              <a:p>
                <a:r>
                  <a:rPr lang="pt-BR" sz="2000" dirty="0"/>
                  <a:t>Deve se ler essa operação da seguinte forma “</a:t>
                </a:r>
                <a14:m>
                  <m:oMath xmlns:m="http://schemas.openxmlformats.org/officeDocument/2006/math">
                    <m:r>
                      <a:rPr lang="pt-BR" sz="2000" i="1">
                        <a:latin typeface="Cambria Math" panose="02040503050406030204" pitchFamily="18" charset="0"/>
                      </a:rPr>
                      <m:t>𝐴𝑡𝑟𝑖𝑏𝑢𝑖𝑟</m:t>
                    </m:r>
                    <m:r>
                      <a:rPr lang="pt-BR" sz="2000" i="1">
                        <a:latin typeface="Cambria Math" panose="02040503050406030204" pitchFamily="18" charset="0"/>
                      </a:rPr>
                      <m:t> 1+1 </m:t>
                    </m:r>
                    <m:r>
                      <m:rPr>
                        <m:nor/>
                      </m:rPr>
                      <a:rPr lang="en-US" sz="2000" b="0" i="0">
                        <a:latin typeface="Cambria Math" panose="02040503050406030204" pitchFamily="18" charset="0"/>
                      </a:rPr>
                      <m:t>a</m:t>
                    </m:r>
                    <m:r>
                      <a:rPr lang="pt-BR" sz="2000" i="1">
                        <a:latin typeface="Cambria Math" panose="02040503050406030204" pitchFamily="18" charset="0"/>
                      </a:rPr>
                      <m:t> </m:t>
                    </m:r>
                    <m:r>
                      <a:rPr lang="en-US" sz="2000" b="0" i="1" smtClean="0">
                        <a:latin typeface="Cambria Math" panose="02040503050406030204" pitchFamily="18" charset="0"/>
                      </a:rPr>
                      <m:t>𝑏</m:t>
                    </m:r>
                  </m:oMath>
                </a14:m>
                <a:r>
                  <a:rPr lang="pt-BR" sz="2000" dirty="0"/>
                  <a:t>”</a:t>
                </a:r>
              </a:p>
              <a:p>
                <a:r>
                  <a:rPr lang="pt-BR" sz="2000" dirty="0"/>
                  <a:t>Não confundir com o operador de igualdade da matemática, o operador de igualdade em C é </a:t>
                </a:r>
                <a14:m>
                  <m:oMath xmlns:m="http://schemas.openxmlformats.org/officeDocument/2006/math">
                    <m:r>
                      <a:rPr lang="pt-BR" sz="2000" i="1">
                        <a:latin typeface="Cambria Math" panose="02040503050406030204" pitchFamily="18" charset="0"/>
                      </a:rPr>
                      <m:t>==</m:t>
                    </m:r>
                  </m:oMath>
                </a14:m>
                <a:endParaRPr lang="pt-BR" sz="2000" dirty="0"/>
              </a:p>
            </p:txBody>
          </p:sp>
        </mc:Choice>
        <mc:Fallback xmlns="">
          <p:sp>
            <p:nvSpPr>
              <p:cNvPr id="6" name="Espaço Reservado para Conteúdo 5">
                <a:extLst>
                  <a:ext uri="{FF2B5EF4-FFF2-40B4-BE49-F238E27FC236}">
                    <a16:creationId xmlns:a16="http://schemas.microsoft.com/office/drawing/2014/main" id="{73F14088-9A35-B549-B362-983740DDFACE}"/>
                  </a:ext>
                </a:extLst>
              </p:cNvPr>
              <p:cNvSpPr>
                <a:spLocks noGrp="1" noRot="1" noChangeAspect="1" noMove="1" noResize="1" noEditPoints="1" noAdjustHandles="1" noChangeArrowheads="1" noChangeShapeType="1" noTextEdit="1"/>
              </p:cNvSpPr>
              <p:nvPr>
                <p:ph idx="1"/>
              </p:nvPr>
            </p:nvSpPr>
            <p:spPr>
              <a:xfrm>
                <a:off x="680321" y="2336873"/>
                <a:ext cx="6423211" cy="3599316"/>
              </a:xfrm>
              <a:blipFill>
                <a:blip r:embed="rId4"/>
                <a:stretch>
                  <a:fillRect l="-791" t="-1408" r="-1581"/>
                </a:stretch>
              </a:blipFill>
            </p:spPr>
            <p:txBody>
              <a:bodyPr/>
              <a:lstStyle/>
              <a:p>
                <a:r>
                  <a:rPr lang="pt-BR">
                    <a:noFill/>
                  </a:rPr>
                  <a:t> </a:t>
                </a:r>
              </a:p>
            </p:txBody>
          </p:sp>
        </mc:Fallback>
      </mc:AlternateContent>
      <p:pic>
        <p:nvPicPr>
          <p:cNvPr id="8" name="Imagem 7">
            <a:extLst>
              <a:ext uri="{FF2B5EF4-FFF2-40B4-BE49-F238E27FC236}">
                <a16:creationId xmlns:a16="http://schemas.microsoft.com/office/drawing/2014/main" id="{59B6CECF-E3F4-7540-8EDD-5B014B065B5A}"/>
              </a:ext>
            </a:extLst>
          </p:cNvPr>
          <p:cNvPicPr>
            <a:picLocks noChangeAspect="1"/>
          </p:cNvPicPr>
          <p:nvPr/>
        </p:nvPicPr>
        <p:blipFill>
          <a:blip r:embed="rId5"/>
          <a:stretch>
            <a:fillRect/>
          </a:stretch>
        </p:blipFill>
        <p:spPr>
          <a:xfrm>
            <a:off x="8187091" y="2350284"/>
            <a:ext cx="3358478" cy="2157431"/>
          </a:xfrm>
          <a:prstGeom prst="rect">
            <a:avLst/>
          </a:prstGeom>
          <a:ln>
            <a:noFill/>
          </a:ln>
          <a:effectLst>
            <a:outerShdw blurRad="76200" dist="63500" dir="5040000" algn="tl" rotWithShape="0">
              <a:srgbClr val="000000">
                <a:alpha val="41000"/>
              </a:srgbClr>
            </a:outerShdw>
          </a:effectLst>
        </p:spPr>
      </p:pic>
      <p:sp>
        <p:nvSpPr>
          <p:cNvPr id="4" name="Espaço Reservado para Número de Slide 3">
            <a:extLst>
              <a:ext uri="{FF2B5EF4-FFF2-40B4-BE49-F238E27FC236}">
                <a16:creationId xmlns:a16="http://schemas.microsoft.com/office/drawing/2014/main" id="{39D7ACF8-700D-FA45-829B-AA2D1CEC1F2E}"/>
              </a:ext>
            </a:extLst>
          </p:cNvPr>
          <p:cNvSpPr>
            <a:spLocks noGrp="1"/>
          </p:cNvSpPr>
          <p:nvPr>
            <p:ph type="sldNum" sz="quarter" idx="12"/>
          </p:nvPr>
        </p:nvSpPr>
        <p:spPr>
          <a:xfrm>
            <a:off x="10900372" y="6310314"/>
            <a:ext cx="914400" cy="365122"/>
          </a:xfrm>
        </p:spPr>
        <p:txBody>
          <a:bodyPr>
            <a:normAutofit/>
          </a:bodyPr>
          <a:lstStyle/>
          <a:p>
            <a:pPr>
              <a:spcAft>
                <a:spcPts val="600"/>
              </a:spcAft>
            </a:pPr>
            <a:fld id="{6D22F896-40B5-4ADD-8801-0D06FADFA095}" type="slidenum">
              <a:rPr lang="en-US" sz="1050">
                <a:solidFill>
                  <a:prstClr val="white">
                    <a:tint val="75000"/>
                  </a:prstClr>
                </a:solidFill>
              </a:rPr>
              <a:pPr>
                <a:spcAft>
                  <a:spcPts val="600"/>
                </a:spcAft>
              </a:pPr>
              <a:t>71</a:t>
            </a:fld>
            <a:endParaRPr lang="en-US" sz="1050">
              <a:solidFill>
                <a:prstClr val="white">
                  <a:tint val="75000"/>
                </a:prstClr>
              </a:solidFill>
            </a:endParaRPr>
          </a:p>
        </p:txBody>
      </p:sp>
    </p:spTree>
    <p:extLst>
      <p:ext uri="{BB962C8B-B14F-4D97-AF65-F5344CB8AC3E}">
        <p14:creationId xmlns:p14="http://schemas.microsoft.com/office/powerpoint/2010/main" val="35237597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F2DCA690-E066-D040-903D-93DEDEF0A00D}"/>
              </a:ext>
            </a:extLst>
          </p:cNvPr>
          <p:cNvSpPr>
            <a:spLocks noGrp="1"/>
          </p:cNvSpPr>
          <p:nvPr>
            <p:ph type="title"/>
          </p:nvPr>
        </p:nvSpPr>
        <p:spPr/>
        <p:txBody>
          <a:bodyPr/>
          <a:lstStyle/>
          <a:p>
            <a:r>
              <a:rPr lang="pt-BR" dirty="0"/>
              <a:t>Operadores Relacionais</a:t>
            </a:r>
          </a:p>
        </p:txBody>
      </p:sp>
      <p:sp>
        <p:nvSpPr>
          <p:cNvPr id="6" name="Espaço Reservado para Texto 5">
            <a:extLst>
              <a:ext uri="{FF2B5EF4-FFF2-40B4-BE49-F238E27FC236}">
                <a16:creationId xmlns:a16="http://schemas.microsoft.com/office/drawing/2014/main" id="{9BB940F5-46F7-2046-BBB4-824CA1AF4378}"/>
              </a:ext>
            </a:extLst>
          </p:cNvPr>
          <p:cNvSpPr>
            <a:spLocks noGrp="1"/>
          </p:cNvSpPr>
          <p:nvPr>
            <p:ph type="body" idx="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81FE5D89-4443-2E40-99EB-99D8673F7B38}"/>
              </a:ext>
            </a:extLst>
          </p:cNvPr>
          <p:cNvSpPr>
            <a:spLocks noGrp="1"/>
          </p:cNvSpPr>
          <p:nvPr>
            <p:ph type="sldNum" sz="quarter" idx="12"/>
          </p:nvPr>
        </p:nvSpPr>
        <p:spPr/>
        <p:txBody>
          <a:bodyPr/>
          <a:lstStyle/>
          <a:p>
            <a:fld id="{6D22F896-40B5-4ADD-8801-0D06FADFA095}" type="slidenum">
              <a:rPr lang="en-US" smtClean="0"/>
              <a:pPr/>
              <a:t>72</a:t>
            </a:fld>
            <a:endParaRPr lang="en-US" dirty="0"/>
          </a:p>
        </p:txBody>
      </p:sp>
    </p:spTree>
    <p:extLst>
      <p:ext uri="{BB962C8B-B14F-4D97-AF65-F5344CB8AC3E}">
        <p14:creationId xmlns:p14="http://schemas.microsoft.com/office/powerpoint/2010/main" val="29480464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8DE05E74-82AD-BA49-A0DC-D81490F41B24}"/>
              </a:ext>
            </a:extLst>
          </p:cNvPr>
          <p:cNvSpPr>
            <a:spLocks noGrp="1"/>
          </p:cNvSpPr>
          <p:nvPr>
            <p:ph type="title"/>
          </p:nvPr>
        </p:nvSpPr>
        <p:spPr/>
        <p:txBody>
          <a:bodyPr/>
          <a:lstStyle/>
          <a:p>
            <a:r>
              <a:rPr lang="pt-BR" dirty="0"/>
              <a:t>Operadores Relacionais</a:t>
            </a:r>
          </a:p>
        </p:txBody>
      </p:sp>
      <p:sp>
        <p:nvSpPr>
          <p:cNvPr id="6" name="Espaço Reservado para Conteúdo 5">
            <a:extLst>
              <a:ext uri="{FF2B5EF4-FFF2-40B4-BE49-F238E27FC236}">
                <a16:creationId xmlns:a16="http://schemas.microsoft.com/office/drawing/2014/main" id="{307DA7D3-CB71-204D-AB46-EC978FAFC06F}"/>
              </a:ext>
            </a:extLst>
          </p:cNvPr>
          <p:cNvSpPr>
            <a:spLocks noGrp="1"/>
          </p:cNvSpPr>
          <p:nvPr>
            <p:ph idx="1"/>
          </p:nvPr>
        </p:nvSpPr>
        <p:spPr/>
        <p:txBody>
          <a:bodyPr/>
          <a:lstStyle/>
          <a:p>
            <a:r>
              <a:rPr lang="pt-BR" dirty="0"/>
              <a:t>Os operadores relacionais são os mesmo da matemática e possuem as mesmas propriedades.</a:t>
            </a:r>
          </a:p>
          <a:p>
            <a:r>
              <a:rPr lang="pt-BR" dirty="0"/>
              <a:t>Servem para comparar dois valores, seu resultado nunca é um valor numérico, mas sim um valor lógico (booleano), verdade ou falsidade.</a:t>
            </a:r>
          </a:p>
          <a:p>
            <a:r>
              <a:rPr lang="pt-BR" dirty="0"/>
              <a:t>Esse operadores são importantíssimos na computação visto que eles são utilizados para realizar os testes  que fazemos em nossos programas para desviar o fluxo de execução de um programa.</a:t>
            </a:r>
          </a:p>
        </p:txBody>
      </p:sp>
      <p:sp>
        <p:nvSpPr>
          <p:cNvPr id="4" name="Espaço Reservado para Número de Slide 3">
            <a:extLst>
              <a:ext uri="{FF2B5EF4-FFF2-40B4-BE49-F238E27FC236}">
                <a16:creationId xmlns:a16="http://schemas.microsoft.com/office/drawing/2014/main" id="{E21E3915-1750-7344-8EAE-FAE7E2681673}"/>
              </a:ext>
            </a:extLst>
          </p:cNvPr>
          <p:cNvSpPr>
            <a:spLocks noGrp="1"/>
          </p:cNvSpPr>
          <p:nvPr>
            <p:ph type="sldNum" sz="quarter" idx="12"/>
          </p:nvPr>
        </p:nvSpPr>
        <p:spPr/>
        <p:txBody>
          <a:bodyPr/>
          <a:lstStyle/>
          <a:p>
            <a:fld id="{6D22F896-40B5-4ADD-8801-0D06FADFA095}" type="slidenum">
              <a:rPr lang="en-US" smtClean="0"/>
              <a:t>73</a:t>
            </a:fld>
            <a:endParaRPr lang="en-US" dirty="0"/>
          </a:p>
        </p:txBody>
      </p:sp>
    </p:spTree>
    <p:extLst>
      <p:ext uri="{BB962C8B-B14F-4D97-AF65-F5344CB8AC3E}">
        <p14:creationId xmlns:p14="http://schemas.microsoft.com/office/powerpoint/2010/main" val="12290707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1E6A1A-B6A9-8149-A42B-8F78B14EFF1E}"/>
              </a:ext>
            </a:extLst>
          </p:cNvPr>
          <p:cNvSpPr>
            <a:spLocks noGrp="1"/>
          </p:cNvSpPr>
          <p:nvPr>
            <p:ph type="title"/>
          </p:nvPr>
        </p:nvSpPr>
        <p:spPr/>
        <p:txBody>
          <a:bodyPr/>
          <a:lstStyle/>
          <a:p>
            <a:r>
              <a:rPr lang="pt-BR" dirty="0"/>
              <a:t>Operadores Relacionais</a:t>
            </a:r>
          </a:p>
        </p:txBody>
      </p:sp>
      <mc:AlternateContent xmlns:mc="http://schemas.openxmlformats.org/markup-compatibility/2006" xmlns:a14="http://schemas.microsoft.com/office/drawing/2010/main">
        <mc:Choice Requires="a14">
          <p:graphicFrame>
            <p:nvGraphicFramePr>
              <p:cNvPr id="5" name="Espaço Reservado para Conteúdo 4">
                <a:extLst>
                  <a:ext uri="{FF2B5EF4-FFF2-40B4-BE49-F238E27FC236}">
                    <a16:creationId xmlns:a16="http://schemas.microsoft.com/office/drawing/2014/main" id="{08576886-13F1-D145-8052-74FA82A6E8B4}"/>
                  </a:ext>
                </a:extLst>
              </p:cNvPr>
              <p:cNvGraphicFramePr>
                <a:graphicFrameLocks noGrp="1"/>
              </p:cNvGraphicFramePr>
              <p:nvPr>
                <p:ph idx="1"/>
                <p:extLst>
                  <p:ext uri="{D42A27DB-BD31-4B8C-83A1-F6EECF244321}">
                    <p14:modId xmlns:p14="http://schemas.microsoft.com/office/powerpoint/2010/main" val="4293191489"/>
                  </p:ext>
                </p:extLst>
              </p:nvPr>
            </p:nvGraphicFramePr>
            <p:xfrm>
              <a:off x="681038" y="2336800"/>
              <a:ext cx="9613899" cy="2865120"/>
            </p:xfrm>
            <a:graphic>
              <a:graphicData uri="http://schemas.openxmlformats.org/drawingml/2006/table">
                <a:tbl>
                  <a:tblPr firstRow="1" bandRow="1">
                    <a:tableStyleId>{5C22544A-7EE6-4342-B048-85BDC9FD1C3A}</a:tableStyleId>
                  </a:tblPr>
                  <a:tblGrid>
                    <a:gridCol w="1325183">
                      <a:extLst>
                        <a:ext uri="{9D8B030D-6E8A-4147-A177-3AD203B41FA5}">
                          <a16:colId xmlns:a16="http://schemas.microsoft.com/office/drawing/2014/main" val="3396598965"/>
                        </a:ext>
                      </a:extLst>
                    </a:gridCol>
                    <a:gridCol w="1542197">
                      <a:extLst>
                        <a:ext uri="{9D8B030D-6E8A-4147-A177-3AD203B41FA5}">
                          <a16:colId xmlns:a16="http://schemas.microsoft.com/office/drawing/2014/main" val="1567248149"/>
                        </a:ext>
                      </a:extLst>
                    </a:gridCol>
                    <a:gridCol w="2782051">
                      <a:extLst>
                        <a:ext uri="{9D8B030D-6E8A-4147-A177-3AD203B41FA5}">
                          <a16:colId xmlns:a16="http://schemas.microsoft.com/office/drawing/2014/main" val="1471797161"/>
                        </a:ext>
                      </a:extLst>
                    </a:gridCol>
                    <a:gridCol w="3964468">
                      <a:extLst>
                        <a:ext uri="{9D8B030D-6E8A-4147-A177-3AD203B41FA5}">
                          <a16:colId xmlns:a16="http://schemas.microsoft.com/office/drawing/2014/main" val="653629171"/>
                        </a:ext>
                      </a:extLst>
                    </a:gridCol>
                  </a:tblGrid>
                  <a:tr h="370840">
                    <a:tc>
                      <a:txBody>
                        <a:bodyPr/>
                        <a:lstStyle/>
                        <a:p>
                          <a:pPr algn="ctr"/>
                          <a:r>
                            <a:rPr lang="pt-BR" dirty="0"/>
                            <a:t>Operador em C</a:t>
                          </a:r>
                        </a:p>
                      </a:txBody>
                      <a:tcPr/>
                    </a:tc>
                    <a:tc>
                      <a:txBody>
                        <a:bodyPr/>
                        <a:lstStyle/>
                        <a:p>
                          <a:pPr algn="ctr"/>
                          <a:r>
                            <a:rPr lang="pt-BR" dirty="0"/>
                            <a:t>Operador na Matemática</a:t>
                          </a:r>
                        </a:p>
                      </a:txBody>
                      <a:tcPr/>
                    </a:tc>
                    <a:tc>
                      <a:txBody>
                        <a:bodyPr/>
                        <a:lstStyle/>
                        <a:p>
                          <a:pPr algn="ctr"/>
                          <a:r>
                            <a:rPr lang="pt-BR" dirty="0"/>
                            <a:t>Exemplo em C</a:t>
                          </a:r>
                        </a:p>
                      </a:txBody>
                      <a:tcPr/>
                    </a:tc>
                    <a:tc>
                      <a:txBody>
                        <a:bodyPr/>
                        <a:lstStyle/>
                        <a:p>
                          <a:pPr algn="ctr"/>
                          <a:r>
                            <a:rPr lang="pt-BR" dirty="0"/>
                            <a:t>Descrição</a:t>
                          </a:r>
                        </a:p>
                      </a:txBody>
                      <a:tcPr/>
                    </a:tc>
                    <a:extLst>
                      <a:ext uri="{0D108BD9-81ED-4DB2-BD59-A6C34878D82A}">
                        <a16:rowId xmlns:a16="http://schemas.microsoft.com/office/drawing/2014/main" val="874968998"/>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&gt;</m:t>
                                </m:r>
                              </m:oMath>
                            </m:oMathPara>
                          </a14:m>
                          <a:endParaRPr lang="pt-BR"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&gt;</m:t>
                                </m:r>
                              </m:oMath>
                            </m:oMathPara>
                          </a14:m>
                          <a:endParaRPr lang="pt-BR"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&gt;3</m:t>
                                </m:r>
                              </m:oMath>
                            </m:oMathPara>
                          </a14:m>
                          <a:endParaRPr lang="pt-BR" dirty="0"/>
                        </a:p>
                      </a:txBody>
                      <a:tcPr/>
                    </a:tc>
                    <a:tc>
                      <a:txBody>
                        <a:bodyPr/>
                        <a:lstStyle/>
                        <a:p>
                          <a:pPr algn="ctr"/>
                          <a:r>
                            <a:rPr lang="pt-BR" dirty="0"/>
                            <a:t>Maior que</a:t>
                          </a:r>
                        </a:p>
                      </a:txBody>
                      <a:tcPr/>
                    </a:tc>
                    <a:extLst>
                      <a:ext uri="{0D108BD9-81ED-4DB2-BD59-A6C34878D82A}">
                        <a16:rowId xmlns:a16="http://schemas.microsoft.com/office/drawing/2014/main" val="16404840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&lt;</m:t>
                                </m:r>
                              </m:oMath>
                            </m:oMathPara>
                          </a14:m>
                          <a:endParaRPr lang="pt-B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&lt;</m:t>
                                </m:r>
                              </m:oMath>
                            </m:oMathPara>
                          </a14:m>
                          <a:endParaRPr lang="pt-B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&lt;3</m:t>
                                </m:r>
                              </m:oMath>
                            </m:oMathPara>
                          </a14:m>
                          <a:endParaRPr lang="pt-BR" dirty="0"/>
                        </a:p>
                      </a:txBody>
                      <a:tcPr/>
                    </a:tc>
                    <a:tc>
                      <a:txBody>
                        <a:bodyPr/>
                        <a:lstStyle/>
                        <a:p>
                          <a:pPr algn="ctr"/>
                          <a:r>
                            <a:rPr lang="pt-BR" dirty="0"/>
                            <a:t>Menor que</a:t>
                          </a:r>
                        </a:p>
                      </a:txBody>
                      <a:tcPr/>
                    </a:tc>
                    <a:extLst>
                      <a:ext uri="{0D108BD9-81ED-4DB2-BD59-A6C34878D82A}">
                        <a16:rowId xmlns:a16="http://schemas.microsoft.com/office/drawing/2014/main" val="30194417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&lt;=</m:t>
                                </m:r>
                              </m:oMath>
                            </m:oMathPara>
                          </a14:m>
                          <a:endParaRPr 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en-US"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&gt;=3</m:t>
                                </m:r>
                              </m:oMath>
                            </m:oMathPara>
                          </a14:m>
                          <a:endParaRPr lang="pt-BR" dirty="0"/>
                        </a:p>
                      </a:txBody>
                      <a:tcPr/>
                    </a:tc>
                    <a:tc>
                      <a:txBody>
                        <a:bodyPr/>
                        <a:lstStyle/>
                        <a:p>
                          <a:pPr algn="ctr"/>
                          <a:r>
                            <a:rPr lang="pt-BR" dirty="0"/>
                            <a:t>Maior igual</a:t>
                          </a:r>
                        </a:p>
                      </a:txBody>
                      <a:tcPr/>
                    </a:tc>
                    <a:extLst>
                      <a:ext uri="{0D108BD9-81ED-4DB2-BD59-A6C34878D82A}">
                        <a16:rowId xmlns:a16="http://schemas.microsoft.com/office/drawing/2014/main" val="3673318292"/>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&gt;=</m:t>
                                </m:r>
                              </m:oMath>
                            </m:oMathPara>
                          </a14:m>
                          <a:endParaRPr lang="pt-BR"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pt-B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&lt;=3</m:t>
                                </m:r>
                              </m:oMath>
                            </m:oMathPara>
                          </a14:m>
                          <a:endParaRPr lang="pt-BR" dirty="0"/>
                        </a:p>
                      </a:txBody>
                      <a:tcPr/>
                    </a:tc>
                    <a:tc>
                      <a:txBody>
                        <a:bodyPr/>
                        <a:lstStyle/>
                        <a:p>
                          <a:pPr algn="ctr"/>
                          <a:r>
                            <a:rPr lang="pt-BR" dirty="0"/>
                            <a:t>Menor igual</a:t>
                          </a:r>
                        </a:p>
                      </a:txBody>
                      <a:tcPr/>
                    </a:tc>
                    <a:extLst>
                      <a:ext uri="{0D108BD9-81ED-4DB2-BD59-A6C34878D82A}">
                        <a16:rowId xmlns:a16="http://schemas.microsoft.com/office/drawing/2014/main" val="2769478299"/>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pt-BR" dirty="0"/>
                        </a:p>
                      </a:txBody>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pt-B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==3</m:t>
                                </m:r>
                              </m:oMath>
                            </m:oMathPara>
                          </a14:m>
                          <a:endParaRPr lang="pt-BR" dirty="0"/>
                        </a:p>
                      </a:txBody>
                      <a:tcPr/>
                    </a:tc>
                    <a:tc>
                      <a:txBody>
                        <a:bodyPr/>
                        <a:lstStyle/>
                        <a:p>
                          <a:pPr algn="ctr"/>
                          <a:r>
                            <a:rPr lang="pt-BR" dirty="0"/>
                            <a:t>igual</a:t>
                          </a:r>
                        </a:p>
                      </a:txBody>
                      <a:tcPr/>
                    </a:tc>
                    <a:extLst>
                      <a:ext uri="{0D108BD9-81ED-4DB2-BD59-A6C34878D82A}">
                        <a16:rowId xmlns:a16="http://schemas.microsoft.com/office/drawing/2014/main" val="6010159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pt-B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oMath>
                            </m:oMathPara>
                          </a14:m>
                          <a:endParaRPr lang="pt-BR"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 !=3</m:t>
                                </m:r>
                              </m:oMath>
                            </m:oMathPara>
                          </a14:m>
                          <a:endParaRPr lang="pt-BR" dirty="0"/>
                        </a:p>
                      </a:txBody>
                      <a:tcPr/>
                    </a:tc>
                    <a:tc>
                      <a:txBody>
                        <a:bodyPr/>
                        <a:lstStyle/>
                        <a:p>
                          <a:pPr algn="ctr"/>
                          <a:r>
                            <a:rPr lang="pt-BR" dirty="0"/>
                            <a:t>diferente</a:t>
                          </a:r>
                        </a:p>
                      </a:txBody>
                      <a:tcPr/>
                    </a:tc>
                    <a:extLst>
                      <a:ext uri="{0D108BD9-81ED-4DB2-BD59-A6C34878D82A}">
                        <a16:rowId xmlns:a16="http://schemas.microsoft.com/office/drawing/2014/main" val="2581757864"/>
                      </a:ext>
                    </a:extLst>
                  </a:tr>
                </a:tbl>
              </a:graphicData>
            </a:graphic>
          </p:graphicFrame>
        </mc:Choice>
        <mc:Fallback xmlns="">
          <p:graphicFrame>
            <p:nvGraphicFramePr>
              <p:cNvPr id="5" name="Espaço Reservado para Conteúdo 4">
                <a:extLst>
                  <a:ext uri="{FF2B5EF4-FFF2-40B4-BE49-F238E27FC236}">
                    <a16:creationId xmlns:a16="http://schemas.microsoft.com/office/drawing/2014/main" id="{08576886-13F1-D145-8052-74FA82A6E8B4}"/>
                  </a:ext>
                </a:extLst>
              </p:cNvPr>
              <p:cNvGraphicFramePr>
                <a:graphicFrameLocks noGrp="1"/>
              </p:cNvGraphicFramePr>
              <p:nvPr>
                <p:ph idx="1"/>
                <p:extLst>
                  <p:ext uri="{D42A27DB-BD31-4B8C-83A1-F6EECF244321}">
                    <p14:modId xmlns:p14="http://schemas.microsoft.com/office/powerpoint/2010/main" val="4293191489"/>
                  </p:ext>
                </p:extLst>
              </p:nvPr>
            </p:nvGraphicFramePr>
            <p:xfrm>
              <a:off x="681038" y="2336800"/>
              <a:ext cx="9613899" cy="2865120"/>
            </p:xfrm>
            <a:graphic>
              <a:graphicData uri="http://schemas.openxmlformats.org/drawingml/2006/table">
                <a:tbl>
                  <a:tblPr firstRow="1" bandRow="1">
                    <a:tableStyleId>{5C22544A-7EE6-4342-B048-85BDC9FD1C3A}</a:tableStyleId>
                  </a:tblPr>
                  <a:tblGrid>
                    <a:gridCol w="1325183">
                      <a:extLst>
                        <a:ext uri="{9D8B030D-6E8A-4147-A177-3AD203B41FA5}">
                          <a16:colId xmlns:a16="http://schemas.microsoft.com/office/drawing/2014/main" val="3396598965"/>
                        </a:ext>
                      </a:extLst>
                    </a:gridCol>
                    <a:gridCol w="1542197">
                      <a:extLst>
                        <a:ext uri="{9D8B030D-6E8A-4147-A177-3AD203B41FA5}">
                          <a16:colId xmlns:a16="http://schemas.microsoft.com/office/drawing/2014/main" val="1567248149"/>
                        </a:ext>
                      </a:extLst>
                    </a:gridCol>
                    <a:gridCol w="2782051">
                      <a:extLst>
                        <a:ext uri="{9D8B030D-6E8A-4147-A177-3AD203B41FA5}">
                          <a16:colId xmlns:a16="http://schemas.microsoft.com/office/drawing/2014/main" val="1471797161"/>
                        </a:ext>
                      </a:extLst>
                    </a:gridCol>
                    <a:gridCol w="3964468">
                      <a:extLst>
                        <a:ext uri="{9D8B030D-6E8A-4147-A177-3AD203B41FA5}">
                          <a16:colId xmlns:a16="http://schemas.microsoft.com/office/drawing/2014/main" val="653629171"/>
                        </a:ext>
                      </a:extLst>
                    </a:gridCol>
                  </a:tblGrid>
                  <a:tr h="640080">
                    <a:tc>
                      <a:txBody>
                        <a:bodyPr/>
                        <a:lstStyle/>
                        <a:p>
                          <a:pPr algn="ctr"/>
                          <a:r>
                            <a:rPr lang="pt-BR" dirty="0"/>
                            <a:t>Operador em C</a:t>
                          </a:r>
                        </a:p>
                      </a:txBody>
                      <a:tcPr/>
                    </a:tc>
                    <a:tc>
                      <a:txBody>
                        <a:bodyPr/>
                        <a:lstStyle/>
                        <a:p>
                          <a:pPr algn="ctr"/>
                          <a:r>
                            <a:rPr lang="pt-BR" dirty="0"/>
                            <a:t>Operador na Matemática</a:t>
                          </a:r>
                        </a:p>
                      </a:txBody>
                      <a:tcPr/>
                    </a:tc>
                    <a:tc>
                      <a:txBody>
                        <a:bodyPr/>
                        <a:lstStyle/>
                        <a:p>
                          <a:pPr algn="ctr"/>
                          <a:r>
                            <a:rPr lang="pt-BR" dirty="0"/>
                            <a:t>Exemplo em C</a:t>
                          </a:r>
                        </a:p>
                      </a:txBody>
                      <a:tcPr/>
                    </a:tc>
                    <a:tc>
                      <a:txBody>
                        <a:bodyPr/>
                        <a:lstStyle/>
                        <a:p>
                          <a:pPr algn="ctr"/>
                          <a:r>
                            <a:rPr lang="pt-BR" dirty="0"/>
                            <a:t>Descrição</a:t>
                          </a:r>
                        </a:p>
                      </a:txBody>
                      <a:tcPr/>
                    </a:tc>
                    <a:extLst>
                      <a:ext uri="{0D108BD9-81ED-4DB2-BD59-A6C34878D82A}">
                        <a16:rowId xmlns:a16="http://schemas.microsoft.com/office/drawing/2014/main" val="874968998"/>
                      </a:ext>
                    </a:extLst>
                  </a:tr>
                  <a:tr h="370840">
                    <a:tc>
                      <a:txBody>
                        <a:bodyPr/>
                        <a:lstStyle/>
                        <a:p>
                          <a:endParaRPr lang="pt-BR"/>
                        </a:p>
                      </a:txBody>
                      <a:tcPr>
                        <a:blipFill>
                          <a:blip r:embed="rId2"/>
                          <a:stretch>
                            <a:fillRect l="-962" t="-176667" r="-629808" b="-506667"/>
                          </a:stretch>
                        </a:blipFill>
                      </a:tcPr>
                    </a:tc>
                    <a:tc>
                      <a:txBody>
                        <a:bodyPr/>
                        <a:lstStyle/>
                        <a:p>
                          <a:endParaRPr lang="pt-BR"/>
                        </a:p>
                      </a:txBody>
                      <a:tcPr>
                        <a:blipFill>
                          <a:blip r:embed="rId2"/>
                          <a:stretch>
                            <a:fillRect l="-86066" t="-176667" r="-436885" b="-506667"/>
                          </a:stretch>
                        </a:blipFill>
                      </a:tcPr>
                    </a:tc>
                    <a:tc>
                      <a:txBody>
                        <a:bodyPr/>
                        <a:lstStyle/>
                        <a:p>
                          <a:endParaRPr lang="pt-BR"/>
                        </a:p>
                      </a:txBody>
                      <a:tcPr>
                        <a:blipFill>
                          <a:blip r:embed="rId2"/>
                          <a:stretch>
                            <a:fillRect l="-103653" t="-176667" r="-143379" b="-506667"/>
                          </a:stretch>
                        </a:blipFill>
                      </a:tcPr>
                    </a:tc>
                    <a:tc>
                      <a:txBody>
                        <a:bodyPr/>
                        <a:lstStyle/>
                        <a:p>
                          <a:pPr algn="ctr"/>
                          <a:r>
                            <a:rPr lang="pt-BR" dirty="0"/>
                            <a:t>Maior que</a:t>
                          </a:r>
                        </a:p>
                      </a:txBody>
                      <a:tcPr/>
                    </a:tc>
                    <a:extLst>
                      <a:ext uri="{0D108BD9-81ED-4DB2-BD59-A6C34878D82A}">
                        <a16:rowId xmlns:a16="http://schemas.microsoft.com/office/drawing/2014/main" val="1640484013"/>
                      </a:ext>
                    </a:extLst>
                  </a:tr>
                  <a:tr h="370840">
                    <a:tc>
                      <a:txBody>
                        <a:bodyPr/>
                        <a:lstStyle/>
                        <a:p>
                          <a:endParaRPr lang="pt-BR"/>
                        </a:p>
                      </a:txBody>
                      <a:tcPr>
                        <a:blipFill>
                          <a:blip r:embed="rId2"/>
                          <a:stretch>
                            <a:fillRect l="-962" t="-286207" r="-629808" b="-424138"/>
                          </a:stretch>
                        </a:blipFill>
                      </a:tcPr>
                    </a:tc>
                    <a:tc>
                      <a:txBody>
                        <a:bodyPr/>
                        <a:lstStyle/>
                        <a:p>
                          <a:endParaRPr lang="pt-BR"/>
                        </a:p>
                      </a:txBody>
                      <a:tcPr>
                        <a:blipFill>
                          <a:blip r:embed="rId2"/>
                          <a:stretch>
                            <a:fillRect l="-86066" t="-286207" r="-436885" b="-424138"/>
                          </a:stretch>
                        </a:blipFill>
                      </a:tcPr>
                    </a:tc>
                    <a:tc>
                      <a:txBody>
                        <a:bodyPr/>
                        <a:lstStyle/>
                        <a:p>
                          <a:endParaRPr lang="pt-BR"/>
                        </a:p>
                      </a:txBody>
                      <a:tcPr>
                        <a:blipFill>
                          <a:blip r:embed="rId2"/>
                          <a:stretch>
                            <a:fillRect l="-103653" t="-286207" r="-143379" b="-424138"/>
                          </a:stretch>
                        </a:blipFill>
                      </a:tcPr>
                    </a:tc>
                    <a:tc>
                      <a:txBody>
                        <a:bodyPr/>
                        <a:lstStyle/>
                        <a:p>
                          <a:pPr algn="ctr"/>
                          <a:r>
                            <a:rPr lang="pt-BR" dirty="0"/>
                            <a:t>Menor que</a:t>
                          </a:r>
                        </a:p>
                      </a:txBody>
                      <a:tcPr/>
                    </a:tc>
                    <a:extLst>
                      <a:ext uri="{0D108BD9-81ED-4DB2-BD59-A6C34878D82A}">
                        <a16:rowId xmlns:a16="http://schemas.microsoft.com/office/drawing/2014/main" val="301944177"/>
                      </a:ext>
                    </a:extLst>
                  </a:tr>
                  <a:tr h="370840">
                    <a:tc>
                      <a:txBody>
                        <a:bodyPr/>
                        <a:lstStyle/>
                        <a:p>
                          <a:endParaRPr lang="pt-BR"/>
                        </a:p>
                      </a:txBody>
                      <a:tcPr>
                        <a:blipFill>
                          <a:blip r:embed="rId2"/>
                          <a:stretch>
                            <a:fillRect l="-962" t="-386207" r="-629808" b="-324138"/>
                          </a:stretch>
                        </a:blipFill>
                      </a:tcPr>
                    </a:tc>
                    <a:tc>
                      <a:txBody>
                        <a:bodyPr/>
                        <a:lstStyle/>
                        <a:p>
                          <a:endParaRPr lang="pt-BR"/>
                        </a:p>
                      </a:txBody>
                      <a:tcPr>
                        <a:blipFill>
                          <a:blip r:embed="rId2"/>
                          <a:stretch>
                            <a:fillRect l="-86066" t="-386207" r="-436885" b="-324138"/>
                          </a:stretch>
                        </a:blipFill>
                      </a:tcPr>
                    </a:tc>
                    <a:tc>
                      <a:txBody>
                        <a:bodyPr/>
                        <a:lstStyle/>
                        <a:p>
                          <a:endParaRPr lang="pt-BR"/>
                        </a:p>
                      </a:txBody>
                      <a:tcPr>
                        <a:blipFill>
                          <a:blip r:embed="rId2"/>
                          <a:stretch>
                            <a:fillRect l="-103653" t="-386207" r="-143379" b="-324138"/>
                          </a:stretch>
                        </a:blipFill>
                      </a:tcPr>
                    </a:tc>
                    <a:tc>
                      <a:txBody>
                        <a:bodyPr/>
                        <a:lstStyle/>
                        <a:p>
                          <a:pPr algn="ctr"/>
                          <a:r>
                            <a:rPr lang="pt-BR" dirty="0"/>
                            <a:t>Maior igual</a:t>
                          </a:r>
                        </a:p>
                      </a:txBody>
                      <a:tcPr/>
                    </a:tc>
                    <a:extLst>
                      <a:ext uri="{0D108BD9-81ED-4DB2-BD59-A6C34878D82A}">
                        <a16:rowId xmlns:a16="http://schemas.microsoft.com/office/drawing/2014/main" val="3673318292"/>
                      </a:ext>
                    </a:extLst>
                  </a:tr>
                  <a:tr h="370840">
                    <a:tc>
                      <a:txBody>
                        <a:bodyPr/>
                        <a:lstStyle/>
                        <a:p>
                          <a:endParaRPr lang="pt-BR"/>
                        </a:p>
                      </a:txBody>
                      <a:tcPr>
                        <a:blipFill>
                          <a:blip r:embed="rId2"/>
                          <a:stretch>
                            <a:fillRect l="-962" t="-486207" r="-629808" b="-224138"/>
                          </a:stretch>
                        </a:blipFill>
                      </a:tcPr>
                    </a:tc>
                    <a:tc>
                      <a:txBody>
                        <a:bodyPr/>
                        <a:lstStyle/>
                        <a:p>
                          <a:endParaRPr lang="pt-BR"/>
                        </a:p>
                      </a:txBody>
                      <a:tcPr>
                        <a:blipFill>
                          <a:blip r:embed="rId2"/>
                          <a:stretch>
                            <a:fillRect l="-86066" t="-486207" r="-436885" b="-224138"/>
                          </a:stretch>
                        </a:blipFill>
                      </a:tcPr>
                    </a:tc>
                    <a:tc>
                      <a:txBody>
                        <a:bodyPr/>
                        <a:lstStyle/>
                        <a:p>
                          <a:endParaRPr lang="pt-BR"/>
                        </a:p>
                      </a:txBody>
                      <a:tcPr>
                        <a:blipFill>
                          <a:blip r:embed="rId2"/>
                          <a:stretch>
                            <a:fillRect l="-103653" t="-486207" r="-143379" b="-224138"/>
                          </a:stretch>
                        </a:blipFill>
                      </a:tcPr>
                    </a:tc>
                    <a:tc>
                      <a:txBody>
                        <a:bodyPr/>
                        <a:lstStyle/>
                        <a:p>
                          <a:pPr algn="ctr"/>
                          <a:r>
                            <a:rPr lang="pt-BR" dirty="0"/>
                            <a:t>Menor igual</a:t>
                          </a:r>
                        </a:p>
                      </a:txBody>
                      <a:tcPr/>
                    </a:tc>
                    <a:extLst>
                      <a:ext uri="{0D108BD9-81ED-4DB2-BD59-A6C34878D82A}">
                        <a16:rowId xmlns:a16="http://schemas.microsoft.com/office/drawing/2014/main" val="2769478299"/>
                      </a:ext>
                    </a:extLst>
                  </a:tr>
                  <a:tr h="370840">
                    <a:tc>
                      <a:txBody>
                        <a:bodyPr/>
                        <a:lstStyle/>
                        <a:p>
                          <a:endParaRPr lang="pt-BR"/>
                        </a:p>
                      </a:txBody>
                      <a:tcPr>
                        <a:blipFill>
                          <a:blip r:embed="rId2"/>
                          <a:stretch>
                            <a:fillRect l="-962" t="-566667" r="-629808" b="-116667"/>
                          </a:stretch>
                        </a:blipFill>
                      </a:tcPr>
                    </a:tc>
                    <a:tc>
                      <a:txBody>
                        <a:bodyPr/>
                        <a:lstStyle/>
                        <a:p>
                          <a:endParaRPr lang="pt-BR"/>
                        </a:p>
                      </a:txBody>
                      <a:tcPr>
                        <a:blipFill>
                          <a:blip r:embed="rId2"/>
                          <a:stretch>
                            <a:fillRect l="-86066" t="-566667" r="-436885" b="-116667"/>
                          </a:stretch>
                        </a:blipFill>
                      </a:tcPr>
                    </a:tc>
                    <a:tc>
                      <a:txBody>
                        <a:bodyPr/>
                        <a:lstStyle/>
                        <a:p>
                          <a:endParaRPr lang="pt-BR"/>
                        </a:p>
                      </a:txBody>
                      <a:tcPr>
                        <a:blipFill>
                          <a:blip r:embed="rId2"/>
                          <a:stretch>
                            <a:fillRect l="-103653" t="-566667" r="-143379" b="-116667"/>
                          </a:stretch>
                        </a:blipFill>
                      </a:tcPr>
                    </a:tc>
                    <a:tc>
                      <a:txBody>
                        <a:bodyPr/>
                        <a:lstStyle/>
                        <a:p>
                          <a:pPr algn="ctr"/>
                          <a:r>
                            <a:rPr lang="pt-BR" dirty="0"/>
                            <a:t>igual</a:t>
                          </a:r>
                        </a:p>
                      </a:txBody>
                      <a:tcPr/>
                    </a:tc>
                    <a:extLst>
                      <a:ext uri="{0D108BD9-81ED-4DB2-BD59-A6C34878D82A}">
                        <a16:rowId xmlns:a16="http://schemas.microsoft.com/office/drawing/2014/main" val="60101593"/>
                      </a:ext>
                    </a:extLst>
                  </a:tr>
                  <a:tr h="370840">
                    <a:tc>
                      <a:txBody>
                        <a:bodyPr/>
                        <a:lstStyle/>
                        <a:p>
                          <a:endParaRPr lang="pt-BR"/>
                        </a:p>
                      </a:txBody>
                      <a:tcPr>
                        <a:blipFill>
                          <a:blip r:embed="rId2"/>
                          <a:stretch>
                            <a:fillRect l="-962" t="-689655" r="-629808" b="-20690"/>
                          </a:stretch>
                        </a:blipFill>
                      </a:tcPr>
                    </a:tc>
                    <a:tc>
                      <a:txBody>
                        <a:bodyPr/>
                        <a:lstStyle/>
                        <a:p>
                          <a:endParaRPr lang="pt-BR"/>
                        </a:p>
                      </a:txBody>
                      <a:tcPr>
                        <a:blipFill>
                          <a:blip r:embed="rId2"/>
                          <a:stretch>
                            <a:fillRect l="-86066" t="-689655" r="-436885" b="-20690"/>
                          </a:stretch>
                        </a:blipFill>
                      </a:tcPr>
                    </a:tc>
                    <a:tc>
                      <a:txBody>
                        <a:bodyPr/>
                        <a:lstStyle/>
                        <a:p>
                          <a:endParaRPr lang="pt-BR"/>
                        </a:p>
                      </a:txBody>
                      <a:tcPr>
                        <a:blipFill>
                          <a:blip r:embed="rId2"/>
                          <a:stretch>
                            <a:fillRect l="-103653" t="-689655" r="-143379" b="-20690"/>
                          </a:stretch>
                        </a:blipFill>
                      </a:tcPr>
                    </a:tc>
                    <a:tc>
                      <a:txBody>
                        <a:bodyPr/>
                        <a:lstStyle/>
                        <a:p>
                          <a:pPr algn="ctr"/>
                          <a:r>
                            <a:rPr lang="pt-BR" dirty="0"/>
                            <a:t>diferente</a:t>
                          </a:r>
                        </a:p>
                      </a:txBody>
                      <a:tcPr/>
                    </a:tc>
                    <a:extLst>
                      <a:ext uri="{0D108BD9-81ED-4DB2-BD59-A6C34878D82A}">
                        <a16:rowId xmlns:a16="http://schemas.microsoft.com/office/drawing/2014/main" val="2581757864"/>
                      </a:ext>
                    </a:extLst>
                  </a:tr>
                </a:tbl>
              </a:graphicData>
            </a:graphic>
          </p:graphicFrame>
        </mc:Fallback>
      </mc:AlternateContent>
      <p:sp>
        <p:nvSpPr>
          <p:cNvPr id="4" name="Espaço Reservado para Número de Slide 3">
            <a:extLst>
              <a:ext uri="{FF2B5EF4-FFF2-40B4-BE49-F238E27FC236}">
                <a16:creationId xmlns:a16="http://schemas.microsoft.com/office/drawing/2014/main" id="{931F07EB-4F9E-1B49-9E7A-4CB6BAD46F6A}"/>
              </a:ext>
            </a:extLst>
          </p:cNvPr>
          <p:cNvSpPr>
            <a:spLocks noGrp="1"/>
          </p:cNvSpPr>
          <p:nvPr>
            <p:ph type="sldNum" sz="quarter" idx="12"/>
          </p:nvPr>
        </p:nvSpPr>
        <p:spPr/>
        <p:txBody>
          <a:bodyPr/>
          <a:lstStyle/>
          <a:p>
            <a:fld id="{6D22F896-40B5-4ADD-8801-0D06FADFA095}" type="slidenum">
              <a:rPr lang="en-US" smtClean="0"/>
              <a:pPr/>
              <a:t>74</a:t>
            </a:fld>
            <a:endParaRPr lang="en-US" dirty="0"/>
          </a:p>
        </p:txBody>
      </p:sp>
    </p:spTree>
    <p:extLst>
      <p:ext uri="{BB962C8B-B14F-4D97-AF65-F5344CB8AC3E}">
        <p14:creationId xmlns:p14="http://schemas.microsoft.com/office/powerpoint/2010/main" val="23709535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5D5472-BB87-9846-A04C-A5DDEF3EA90C}"/>
              </a:ext>
            </a:extLst>
          </p:cNvPr>
          <p:cNvSpPr>
            <a:spLocks noGrp="1"/>
          </p:cNvSpPr>
          <p:nvPr>
            <p:ph type="title"/>
          </p:nvPr>
        </p:nvSpPr>
        <p:spPr/>
        <p:txBody>
          <a:bodyPr/>
          <a:lstStyle/>
          <a:p>
            <a:r>
              <a:rPr lang="pt-BR" dirty="0"/>
              <a:t>Operadores Relacionais</a:t>
            </a:r>
          </a:p>
        </p:txBody>
      </p:sp>
      <p:sp>
        <p:nvSpPr>
          <p:cNvPr id="3" name="Espaço Reservado para Conteúdo 2">
            <a:extLst>
              <a:ext uri="{FF2B5EF4-FFF2-40B4-BE49-F238E27FC236}">
                <a16:creationId xmlns:a16="http://schemas.microsoft.com/office/drawing/2014/main" id="{1A61AD11-8F90-DD47-A5A1-E8B7ED786260}"/>
              </a:ext>
            </a:extLst>
          </p:cNvPr>
          <p:cNvSpPr>
            <a:spLocks noGrp="1"/>
          </p:cNvSpPr>
          <p:nvPr>
            <p:ph idx="1"/>
          </p:nvPr>
        </p:nvSpPr>
        <p:spPr/>
        <p:txBody>
          <a:bodyPr/>
          <a:lstStyle/>
          <a:p>
            <a:r>
              <a:rPr lang="pt-BR" dirty="0"/>
              <a:t>Como não temos variáveis booleanas em C, o resultado de uma expressão lógica será 1 para verdadeiro ou 0 para falso.</a:t>
            </a:r>
          </a:p>
        </p:txBody>
      </p:sp>
      <p:sp>
        <p:nvSpPr>
          <p:cNvPr id="4" name="Espaço Reservado para Número de Slide 3">
            <a:extLst>
              <a:ext uri="{FF2B5EF4-FFF2-40B4-BE49-F238E27FC236}">
                <a16:creationId xmlns:a16="http://schemas.microsoft.com/office/drawing/2014/main" id="{CECAE7BE-FA76-3446-B85B-888094679F77}"/>
              </a:ext>
            </a:extLst>
          </p:cNvPr>
          <p:cNvSpPr>
            <a:spLocks noGrp="1"/>
          </p:cNvSpPr>
          <p:nvPr>
            <p:ph type="sldNum" sz="quarter" idx="12"/>
          </p:nvPr>
        </p:nvSpPr>
        <p:spPr/>
        <p:txBody>
          <a:bodyPr/>
          <a:lstStyle/>
          <a:p>
            <a:fld id="{6D22F896-40B5-4ADD-8801-0D06FADFA095}" type="slidenum">
              <a:rPr lang="en-US" smtClean="0"/>
              <a:pPr/>
              <a:t>75</a:t>
            </a:fld>
            <a:endParaRPr lang="en-US" dirty="0"/>
          </a:p>
        </p:txBody>
      </p:sp>
      <mc:AlternateContent xmlns:mc="http://schemas.openxmlformats.org/markup-compatibility/2006" xmlns:a14="http://schemas.microsoft.com/office/drawing/2010/main">
        <mc:Choice Requires="a14">
          <p:graphicFrame>
            <p:nvGraphicFramePr>
              <p:cNvPr id="5" name="Espaço Reservado para Conteúdo 4">
                <a:extLst>
                  <a:ext uri="{FF2B5EF4-FFF2-40B4-BE49-F238E27FC236}">
                    <a16:creationId xmlns:a16="http://schemas.microsoft.com/office/drawing/2014/main" id="{B6515E7A-9C50-7D44-AD4D-8962BF2603C5}"/>
                  </a:ext>
                </a:extLst>
              </p:cNvPr>
              <p:cNvGraphicFramePr>
                <a:graphicFrameLocks/>
              </p:cNvGraphicFramePr>
              <p:nvPr>
                <p:extLst>
                  <p:ext uri="{D42A27DB-BD31-4B8C-83A1-F6EECF244321}">
                    <p14:modId xmlns:p14="http://schemas.microsoft.com/office/powerpoint/2010/main" val="3765235376"/>
                  </p:ext>
                </p:extLst>
              </p:nvPr>
            </p:nvGraphicFramePr>
            <p:xfrm>
              <a:off x="2373360" y="3459707"/>
              <a:ext cx="6746519" cy="2865120"/>
            </p:xfrm>
            <a:graphic>
              <a:graphicData uri="http://schemas.openxmlformats.org/drawingml/2006/table">
                <a:tbl>
                  <a:tblPr firstRow="1" bandRow="1">
                    <a:tableStyleId>{5C22544A-7EE6-4342-B048-85BDC9FD1C3A}</a:tableStyleId>
                  </a:tblPr>
                  <a:tblGrid>
                    <a:gridCol w="2782051">
                      <a:extLst>
                        <a:ext uri="{9D8B030D-6E8A-4147-A177-3AD203B41FA5}">
                          <a16:colId xmlns:a16="http://schemas.microsoft.com/office/drawing/2014/main" val="1471797161"/>
                        </a:ext>
                      </a:extLst>
                    </a:gridCol>
                    <a:gridCol w="3964468">
                      <a:extLst>
                        <a:ext uri="{9D8B030D-6E8A-4147-A177-3AD203B41FA5}">
                          <a16:colId xmlns:a16="http://schemas.microsoft.com/office/drawing/2014/main" val="653629171"/>
                        </a:ext>
                      </a:extLst>
                    </a:gridCol>
                  </a:tblGrid>
                  <a:tr h="370840">
                    <a:tc>
                      <a:txBody>
                        <a:bodyPr/>
                        <a:lstStyle/>
                        <a:p>
                          <a:pPr algn="ctr"/>
                          <a:r>
                            <a:rPr lang="pt-BR" dirty="0"/>
                            <a:t>Expressão</a:t>
                          </a:r>
                        </a:p>
                      </a:txBody>
                      <a:tcPr/>
                    </a:tc>
                    <a:tc>
                      <a:txBody>
                        <a:bodyPr/>
                        <a:lstStyle/>
                        <a:p>
                          <a:pPr algn="ctr"/>
                          <a:r>
                            <a:rPr lang="pt-BR" dirty="0"/>
                            <a:t>Resultado</a:t>
                          </a:r>
                        </a:p>
                      </a:txBody>
                      <a:tcPr/>
                    </a:tc>
                    <a:extLst>
                      <a:ext uri="{0D108BD9-81ED-4DB2-BD59-A6C34878D82A}">
                        <a16:rowId xmlns:a16="http://schemas.microsoft.com/office/drawing/2014/main" val="874968998"/>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5</m:t>
                                </m:r>
                                <m:r>
                                  <a:rPr lang="en-US" b="0" i="1" baseline="0" dirty="0" smtClean="0">
                                    <a:latin typeface="Cambria Math" panose="02040503050406030204" pitchFamily="18" charset="0"/>
                                  </a:rPr>
                                  <m:t> </m:t>
                                </m:r>
                                <m:r>
                                  <a:rPr lang="en-US" b="0" i="1" smtClean="0">
                                    <a:latin typeface="Cambria Math" panose="02040503050406030204" pitchFamily="18" charset="0"/>
                                  </a:rPr>
                                  <m:t>&gt;3</m:t>
                                </m:r>
                              </m:oMath>
                            </m:oMathPara>
                          </a14:m>
                          <a:endParaRPr lang="pt-BR" dirty="0"/>
                        </a:p>
                      </a:txBody>
                      <a:tcPr/>
                    </a:tc>
                    <a:tc>
                      <a:txBody>
                        <a:bodyPr/>
                        <a:lstStyle/>
                        <a:p>
                          <a:pPr algn="ctr"/>
                          <a:r>
                            <a:rPr lang="pt-BR" dirty="0"/>
                            <a:t>1</a:t>
                          </a:r>
                        </a:p>
                      </a:txBody>
                      <a:tcPr/>
                    </a:tc>
                    <a:extLst>
                      <a:ext uri="{0D108BD9-81ED-4DB2-BD59-A6C34878D82A}">
                        <a16:rowId xmlns:a16="http://schemas.microsoft.com/office/drawing/2014/main" val="16404840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3&lt;1</m:t>
                                </m:r>
                              </m:oMath>
                            </m:oMathPara>
                          </a14:m>
                          <a:endParaRPr lang="pt-BR" dirty="0"/>
                        </a:p>
                      </a:txBody>
                      <a:tcPr/>
                    </a:tc>
                    <a:tc>
                      <a:txBody>
                        <a:bodyPr/>
                        <a:lstStyle/>
                        <a:p>
                          <a:pPr algn="ctr"/>
                          <a:r>
                            <a:rPr lang="pt-BR" dirty="0"/>
                            <a:t>0</a:t>
                          </a:r>
                        </a:p>
                      </a:txBody>
                      <a:tcPr/>
                    </a:tc>
                    <a:extLst>
                      <a:ext uri="{0D108BD9-81ED-4DB2-BD59-A6C34878D82A}">
                        <a16:rowId xmlns:a16="http://schemas.microsoft.com/office/drawing/2014/main" val="30194417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𝑃𝑎𝑟𝑎</m:t>
                                </m:r>
                                <m:r>
                                  <a:rPr lang="en-US" b="0" i="1" dirty="0" smtClean="0">
                                    <a:latin typeface="Cambria Math" panose="02040503050406030204" pitchFamily="18" charset="0"/>
                                  </a:rPr>
                                  <m:t> </m:t>
                                </m:r>
                                <m:r>
                                  <a:rPr lang="en-US" b="0" i="1" dirty="0" smtClean="0">
                                    <a:latin typeface="Cambria Math" panose="02040503050406030204" pitchFamily="18" charset="0"/>
                                  </a:rPr>
                                  <m:t>𝑥</m:t>
                                </m:r>
                                <m:r>
                                  <a:rPr lang="en-US" b="0" i="1" dirty="0" smtClean="0">
                                    <a:latin typeface="Cambria Math" panose="02040503050406030204" pitchFamily="18" charset="0"/>
                                  </a:rPr>
                                  <m:t>= 1,  </m:t>
                                </m:r>
                                <m:r>
                                  <a:rPr lang="en-US" b="0" i="1" smtClean="0">
                                    <a:latin typeface="Cambria Math" panose="02040503050406030204" pitchFamily="18" charset="0"/>
                                  </a:rPr>
                                  <m:t>𝑥</m:t>
                                </m:r>
                                <m:r>
                                  <a:rPr lang="en-US" b="0" i="1" smtClean="0">
                                    <a:latin typeface="Cambria Math" panose="02040503050406030204" pitchFamily="18" charset="0"/>
                                  </a:rPr>
                                  <m:t>&gt;=3</m:t>
                                </m:r>
                              </m:oMath>
                            </m:oMathPara>
                          </a14:m>
                          <a:endParaRPr lang="pt-BR" dirty="0"/>
                        </a:p>
                      </a:txBody>
                      <a:tcPr/>
                    </a:tc>
                    <a:tc>
                      <a:txBody>
                        <a:bodyPr/>
                        <a:lstStyle/>
                        <a:p>
                          <a:pPr algn="ctr"/>
                          <a:r>
                            <a:rPr lang="pt-BR" dirty="0"/>
                            <a:t>0</a:t>
                          </a:r>
                        </a:p>
                      </a:txBody>
                      <a:tcPr/>
                    </a:tc>
                    <a:extLst>
                      <a:ext uri="{0D108BD9-81ED-4DB2-BD59-A6C34878D82A}">
                        <a16:rowId xmlns:a16="http://schemas.microsoft.com/office/drawing/2014/main" val="36733182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𝑃𝑎𝑟𝑎</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=5 </m:t>
                                </m:r>
                                <m:r>
                                  <a:rPr lang="en-US" b="0" i="1" smtClean="0">
                                    <a:latin typeface="Cambria Math" panose="02040503050406030204" pitchFamily="18" charset="0"/>
                                  </a:rPr>
                                  <m:t>𝑒</m:t>
                                </m:r>
                                <m:r>
                                  <a:rPr lang="en-US" b="0" i="1" smtClean="0">
                                    <a:latin typeface="Cambria Math" panose="02040503050406030204" pitchFamily="18" charset="0"/>
                                  </a:rPr>
                                  <m:t> </m:t>
                                </m:r>
                                <m:r>
                                  <a:rPr lang="en-US" b="0" i="1" smtClean="0">
                                    <a:latin typeface="Cambria Math" panose="02040503050406030204" pitchFamily="18" charset="0"/>
                                  </a:rPr>
                                  <m:t>𝑦</m:t>
                                </m:r>
                                <m:r>
                                  <a:rPr lang="en-US" b="0" i="1" smtClean="0">
                                    <a:latin typeface="Cambria Math" panose="02040503050406030204" pitchFamily="18" charset="0"/>
                                  </a:rPr>
                                  <m:t>=7,     </m:t>
                                </m:r>
                              </m:oMath>
                            </m:oMathPara>
                          </a14:m>
                          <a:br>
                            <a:rPr lang="en-US" b="0" i="1" dirty="0">
                              <a:latin typeface="Cambria Math" panose="02040503050406030204" pitchFamily="18" charset="0"/>
                            </a:rPr>
                          </a:b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&lt;=</m:t>
                              </m:r>
                              <m:r>
                                <a:rPr lang="en-US" b="0" i="1" smtClean="0">
                                  <a:latin typeface="Cambria Math" panose="02040503050406030204" pitchFamily="18" charset="0"/>
                                </a:rPr>
                                <m:t>𝑦</m:t>
                              </m:r>
                            </m:oMath>
                          </a14:m>
                          <a:r>
                            <a:rPr lang="pt-BR" dirty="0"/>
                            <a:t> </a:t>
                          </a:r>
                        </a:p>
                      </a:txBody>
                      <a:tcPr/>
                    </a:tc>
                    <a:tc>
                      <a:txBody>
                        <a:bodyPr/>
                        <a:lstStyle/>
                        <a:p>
                          <a:pPr algn="ctr"/>
                          <a:r>
                            <a:rPr lang="pt-BR" dirty="0"/>
                            <a:t>1</a:t>
                          </a:r>
                        </a:p>
                      </a:txBody>
                      <a:tcPr/>
                    </a:tc>
                    <a:extLst>
                      <a:ext uri="{0D108BD9-81ED-4DB2-BD59-A6C34878D82A}">
                        <a16:rowId xmlns:a16="http://schemas.microsoft.com/office/drawing/2014/main" val="276947829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𝑝𝑎𝑟𝑎</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=3,  </m:t>
                                </m:r>
                                <m:r>
                                  <a:rPr lang="en-US" b="0" i="1" smtClean="0">
                                    <a:latin typeface="Cambria Math" panose="02040503050406030204" pitchFamily="18" charset="0"/>
                                  </a:rPr>
                                  <m:t>𝑥</m:t>
                                </m:r>
                                <m:r>
                                  <a:rPr lang="en-US" b="0" i="1" smtClean="0">
                                    <a:latin typeface="Cambria Math" panose="02040503050406030204" pitchFamily="18" charset="0"/>
                                  </a:rPr>
                                  <m:t>==3</m:t>
                                </m:r>
                              </m:oMath>
                            </m:oMathPara>
                          </a14:m>
                          <a:endParaRPr lang="pt-BR" dirty="0"/>
                        </a:p>
                      </a:txBody>
                      <a:tcPr/>
                    </a:tc>
                    <a:tc>
                      <a:txBody>
                        <a:bodyPr/>
                        <a:lstStyle/>
                        <a:p>
                          <a:pPr algn="ctr"/>
                          <a:r>
                            <a:rPr lang="pt-BR" dirty="0"/>
                            <a:t>1</a:t>
                          </a:r>
                        </a:p>
                      </a:txBody>
                      <a:tcPr/>
                    </a:tc>
                    <a:extLst>
                      <a:ext uri="{0D108BD9-81ED-4DB2-BD59-A6C34878D82A}">
                        <a16:rowId xmlns:a16="http://schemas.microsoft.com/office/drawing/2014/main" val="6010159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𝑝𝑎𝑟𝑎</m:t>
                                </m:r>
                                <m:r>
                                  <a:rPr lang="en-US" b="0" i="1" baseline="0" dirty="0" smtClean="0">
                                    <a:latin typeface="Cambria Math" panose="02040503050406030204" pitchFamily="18" charset="0"/>
                                  </a:rPr>
                                  <m:t> </m:t>
                                </m:r>
                                <m:r>
                                  <a:rPr lang="en-US" b="0" i="1" baseline="0" dirty="0" smtClean="0">
                                    <a:latin typeface="Cambria Math" panose="02040503050406030204" pitchFamily="18" charset="0"/>
                                  </a:rPr>
                                  <m:t>𝑥</m:t>
                                </m:r>
                                <m:r>
                                  <a:rPr lang="en-US" b="0" i="1" baseline="0" dirty="0" smtClean="0">
                                    <a:latin typeface="Cambria Math" panose="02040503050406030204" pitchFamily="18" charset="0"/>
                                  </a:rPr>
                                  <m:t> = 8,  </m:t>
                                </m:r>
                                <m:r>
                                  <a:rPr lang="en-US" b="0" i="1" smtClean="0">
                                    <a:latin typeface="Cambria Math" panose="02040503050406030204" pitchFamily="18" charset="0"/>
                                  </a:rPr>
                                  <m:t>𝑥</m:t>
                                </m:r>
                                <m:r>
                                  <a:rPr lang="en-US" b="0" i="1" smtClean="0">
                                    <a:latin typeface="Cambria Math" panose="02040503050406030204" pitchFamily="18" charset="0"/>
                                  </a:rPr>
                                  <m:t> !=3</m:t>
                                </m:r>
                              </m:oMath>
                            </m:oMathPara>
                          </a14:m>
                          <a:endParaRPr lang="pt-BR" dirty="0"/>
                        </a:p>
                      </a:txBody>
                      <a:tcPr/>
                    </a:tc>
                    <a:tc>
                      <a:txBody>
                        <a:bodyPr/>
                        <a:lstStyle/>
                        <a:p>
                          <a:pPr algn="ctr"/>
                          <a:r>
                            <a:rPr lang="pt-BR" dirty="0"/>
                            <a:t>1</a:t>
                          </a:r>
                        </a:p>
                      </a:txBody>
                      <a:tcPr/>
                    </a:tc>
                    <a:extLst>
                      <a:ext uri="{0D108BD9-81ED-4DB2-BD59-A6C34878D82A}">
                        <a16:rowId xmlns:a16="http://schemas.microsoft.com/office/drawing/2014/main" val="2581757864"/>
                      </a:ext>
                    </a:extLst>
                  </a:tr>
                </a:tbl>
              </a:graphicData>
            </a:graphic>
          </p:graphicFrame>
        </mc:Choice>
        <mc:Fallback xmlns="">
          <p:graphicFrame>
            <p:nvGraphicFramePr>
              <p:cNvPr id="5" name="Espaço Reservado para Conteúdo 4">
                <a:extLst>
                  <a:ext uri="{FF2B5EF4-FFF2-40B4-BE49-F238E27FC236}">
                    <a16:creationId xmlns:a16="http://schemas.microsoft.com/office/drawing/2014/main" id="{B6515E7A-9C50-7D44-AD4D-8962BF2603C5}"/>
                  </a:ext>
                </a:extLst>
              </p:cNvPr>
              <p:cNvGraphicFramePr>
                <a:graphicFrameLocks/>
              </p:cNvGraphicFramePr>
              <p:nvPr>
                <p:extLst>
                  <p:ext uri="{D42A27DB-BD31-4B8C-83A1-F6EECF244321}">
                    <p14:modId xmlns:p14="http://schemas.microsoft.com/office/powerpoint/2010/main" val="3765235376"/>
                  </p:ext>
                </p:extLst>
              </p:nvPr>
            </p:nvGraphicFramePr>
            <p:xfrm>
              <a:off x="2373360" y="3459707"/>
              <a:ext cx="6746519" cy="2865120"/>
            </p:xfrm>
            <a:graphic>
              <a:graphicData uri="http://schemas.openxmlformats.org/drawingml/2006/table">
                <a:tbl>
                  <a:tblPr firstRow="1" bandRow="1">
                    <a:tableStyleId>{5C22544A-7EE6-4342-B048-85BDC9FD1C3A}</a:tableStyleId>
                  </a:tblPr>
                  <a:tblGrid>
                    <a:gridCol w="2782051">
                      <a:extLst>
                        <a:ext uri="{9D8B030D-6E8A-4147-A177-3AD203B41FA5}">
                          <a16:colId xmlns:a16="http://schemas.microsoft.com/office/drawing/2014/main" val="1471797161"/>
                        </a:ext>
                      </a:extLst>
                    </a:gridCol>
                    <a:gridCol w="3964468">
                      <a:extLst>
                        <a:ext uri="{9D8B030D-6E8A-4147-A177-3AD203B41FA5}">
                          <a16:colId xmlns:a16="http://schemas.microsoft.com/office/drawing/2014/main" val="653629171"/>
                        </a:ext>
                      </a:extLst>
                    </a:gridCol>
                  </a:tblGrid>
                  <a:tr h="370840">
                    <a:tc>
                      <a:txBody>
                        <a:bodyPr/>
                        <a:lstStyle/>
                        <a:p>
                          <a:pPr algn="ctr"/>
                          <a:r>
                            <a:rPr lang="pt-BR" dirty="0"/>
                            <a:t>Expressão</a:t>
                          </a:r>
                        </a:p>
                      </a:txBody>
                      <a:tcPr/>
                    </a:tc>
                    <a:tc>
                      <a:txBody>
                        <a:bodyPr/>
                        <a:lstStyle/>
                        <a:p>
                          <a:pPr algn="ctr"/>
                          <a:r>
                            <a:rPr lang="pt-BR" dirty="0"/>
                            <a:t>Resultado</a:t>
                          </a:r>
                        </a:p>
                      </a:txBody>
                      <a:tcPr/>
                    </a:tc>
                    <a:extLst>
                      <a:ext uri="{0D108BD9-81ED-4DB2-BD59-A6C34878D82A}">
                        <a16:rowId xmlns:a16="http://schemas.microsoft.com/office/drawing/2014/main" val="874968998"/>
                      </a:ext>
                    </a:extLst>
                  </a:tr>
                  <a:tr h="370840">
                    <a:tc>
                      <a:txBody>
                        <a:bodyPr/>
                        <a:lstStyle/>
                        <a:p>
                          <a:endParaRPr lang="pt-BR"/>
                        </a:p>
                      </a:txBody>
                      <a:tcPr>
                        <a:blipFill>
                          <a:blip r:embed="rId2"/>
                          <a:stretch>
                            <a:fillRect t="-103333" r="-142727" b="-576667"/>
                          </a:stretch>
                        </a:blipFill>
                      </a:tcPr>
                    </a:tc>
                    <a:tc>
                      <a:txBody>
                        <a:bodyPr/>
                        <a:lstStyle/>
                        <a:p>
                          <a:pPr algn="ctr"/>
                          <a:r>
                            <a:rPr lang="pt-BR" dirty="0"/>
                            <a:t>1</a:t>
                          </a:r>
                        </a:p>
                      </a:txBody>
                      <a:tcPr/>
                    </a:tc>
                    <a:extLst>
                      <a:ext uri="{0D108BD9-81ED-4DB2-BD59-A6C34878D82A}">
                        <a16:rowId xmlns:a16="http://schemas.microsoft.com/office/drawing/2014/main" val="1640484013"/>
                      </a:ext>
                    </a:extLst>
                  </a:tr>
                  <a:tr h="370840">
                    <a:tc>
                      <a:txBody>
                        <a:bodyPr/>
                        <a:lstStyle/>
                        <a:p>
                          <a:endParaRPr lang="pt-BR"/>
                        </a:p>
                      </a:txBody>
                      <a:tcPr>
                        <a:blipFill>
                          <a:blip r:embed="rId2"/>
                          <a:stretch>
                            <a:fillRect t="-210345" r="-142727" b="-496552"/>
                          </a:stretch>
                        </a:blipFill>
                      </a:tcPr>
                    </a:tc>
                    <a:tc>
                      <a:txBody>
                        <a:bodyPr/>
                        <a:lstStyle/>
                        <a:p>
                          <a:pPr algn="ctr"/>
                          <a:r>
                            <a:rPr lang="pt-BR" dirty="0"/>
                            <a:t>0</a:t>
                          </a:r>
                        </a:p>
                      </a:txBody>
                      <a:tcPr/>
                    </a:tc>
                    <a:extLst>
                      <a:ext uri="{0D108BD9-81ED-4DB2-BD59-A6C34878D82A}">
                        <a16:rowId xmlns:a16="http://schemas.microsoft.com/office/drawing/2014/main" val="301944177"/>
                      </a:ext>
                    </a:extLst>
                  </a:tr>
                  <a:tr h="370840">
                    <a:tc>
                      <a:txBody>
                        <a:bodyPr/>
                        <a:lstStyle/>
                        <a:p>
                          <a:endParaRPr lang="pt-BR"/>
                        </a:p>
                      </a:txBody>
                      <a:tcPr>
                        <a:blipFill>
                          <a:blip r:embed="rId2"/>
                          <a:stretch>
                            <a:fillRect t="-300000" r="-142727" b="-380000"/>
                          </a:stretch>
                        </a:blipFill>
                      </a:tcPr>
                    </a:tc>
                    <a:tc>
                      <a:txBody>
                        <a:bodyPr/>
                        <a:lstStyle/>
                        <a:p>
                          <a:pPr algn="ctr"/>
                          <a:r>
                            <a:rPr lang="pt-BR" dirty="0"/>
                            <a:t>0</a:t>
                          </a:r>
                        </a:p>
                      </a:txBody>
                      <a:tcPr/>
                    </a:tc>
                    <a:extLst>
                      <a:ext uri="{0D108BD9-81ED-4DB2-BD59-A6C34878D82A}">
                        <a16:rowId xmlns:a16="http://schemas.microsoft.com/office/drawing/2014/main" val="3673318292"/>
                      </a:ext>
                    </a:extLst>
                  </a:tr>
                  <a:tr h="640080">
                    <a:tc>
                      <a:txBody>
                        <a:bodyPr/>
                        <a:lstStyle/>
                        <a:p>
                          <a:endParaRPr lang="pt-BR"/>
                        </a:p>
                      </a:txBody>
                      <a:tcPr>
                        <a:blipFill>
                          <a:blip r:embed="rId2"/>
                          <a:stretch>
                            <a:fillRect t="-240000" r="-142727" b="-128000"/>
                          </a:stretch>
                        </a:blipFill>
                      </a:tcPr>
                    </a:tc>
                    <a:tc>
                      <a:txBody>
                        <a:bodyPr/>
                        <a:lstStyle/>
                        <a:p>
                          <a:pPr algn="ctr"/>
                          <a:r>
                            <a:rPr lang="pt-BR" dirty="0"/>
                            <a:t>1</a:t>
                          </a:r>
                        </a:p>
                      </a:txBody>
                      <a:tcPr/>
                    </a:tc>
                    <a:extLst>
                      <a:ext uri="{0D108BD9-81ED-4DB2-BD59-A6C34878D82A}">
                        <a16:rowId xmlns:a16="http://schemas.microsoft.com/office/drawing/2014/main" val="2769478299"/>
                      </a:ext>
                    </a:extLst>
                  </a:tr>
                  <a:tr h="370840">
                    <a:tc>
                      <a:txBody>
                        <a:bodyPr/>
                        <a:lstStyle/>
                        <a:p>
                          <a:endParaRPr lang="pt-BR"/>
                        </a:p>
                      </a:txBody>
                      <a:tcPr>
                        <a:blipFill>
                          <a:blip r:embed="rId2"/>
                          <a:stretch>
                            <a:fillRect t="-566667" r="-142727" b="-113333"/>
                          </a:stretch>
                        </a:blipFill>
                      </a:tcPr>
                    </a:tc>
                    <a:tc>
                      <a:txBody>
                        <a:bodyPr/>
                        <a:lstStyle/>
                        <a:p>
                          <a:pPr algn="ctr"/>
                          <a:r>
                            <a:rPr lang="pt-BR" dirty="0"/>
                            <a:t>1</a:t>
                          </a:r>
                        </a:p>
                      </a:txBody>
                      <a:tcPr/>
                    </a:tc>
                    <a:extLst>
                      <a:ext uri="{0D108BD9-81ED-4DB2-BD59-A6C34878D82A}">
                        <a16:rowId xmlns:a16="http://schemas.microsoft.com/office/drawing/2014/main" val="60101593"/>
                      </a:ext>
                    </a:extLst>
                  </a:tr>
                  <a:tr h="370840">
                    <a:tc>
                      <a:txBody>
                        <a:bodyPr/>
                        <a:lstStyle/>
                        <a:p>
                          <a:endParaRPr lang="pt-BR"/>
                        </a:p>
                      </a:txBody>
                      <a:tcPr>
                        <a:blipFill>
                          <a:blip r:embed="rId2"/>
                          <a:stretch>
                            <a:fillRect t="-689655" r="-142727" b="-17241"/>
                          </a:stretch>
                        </a:blipFill>
                      </a:tcPr>
                    </a:tc>
                    <a:tc>
                      <a:txBody>
                        <a:bodyPr/>
                        <a:lstStyle/>
                        <a:p>
                          <a:pPr algn="ctr"/>
                          <a:r>
                            <a:rPr lang="pt-BR" dirty="0"/>
                            <a:t>1</a:t>
                          </a:r>
                        </a:p>
                      </a:txBody>
                      <a:tcPr/>
                    </a:tc>
                    <a:extLst>
                      <a:ext uri="{0D108BD9-81ED-4DB2-BD59-A6C34878D82A}">
                        <a16:rowId xmlns:a16="http://schemas.microsoft.com/office/drawing/2014/main" val="2581757864"/>
                      </a:ext>
                    </a:extLst>
                  </a:tr>
                </a:tbl>
              </a:graphicData>
            </a:graphic>
          </p:graphicFrame>
        </mc:Fallback>
      </mc:AlternateContent>
      <p:sp>
        <p:nvSpPr>
          <p:cNvPr id="6" name="Retângulo 5">
            <a:extLst>
              <a:ext uri="{FF2B5EF4-FFF2-40B4-BE49-F238E27FC236}">
                <a16:creationId xmlns:a16="http://schemas.microsoft.com/office/drawing/2014/main" id="{353464DE-CD63-5149-85F5-92784C988997}"/>
              </a:ext>
            </a:extLst>
          </p:cNvPr>
          <p:cNvSpPr/>
          <p:nvPr/>
        </p:nvSpPr>
        <p:spPr>
          <a:xfrm>
            <a:off x="6946711" y="3904521"/>
            <a:ext cx="341194" cy="230751"/>
          </a:xfrm>
          <a:prstGeom prst="rect">
            <a:avLst/>
          </a:prstGeom>
          <a:solidFill>
            <a:srgbClr val="CDD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300CB721-69B5-E446-A459-176BCE3F1E39}"/>
              </a:ext>
            </a:extLst>
          </p:cNvPr>
          <p:cNvSpPr/>
          <p:nvPr/>
        </p:nvSpPr>
        <p:spPr>
          <a:xfrm>
            <a:off x="6987655" y="4624332"/>
            <a:ext cx="341194" cy="230751"/>
          </a:xfrm>
          <a:prstGeom prst="rect">
            <a:avLst/>
          </a:prstGeom>
          <a:solidFill>
            <a:srgbClr val="CDD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14939582-FB4C-4D4D-9A01-7D5617426B03}"/>
              </a:ext>
            </a:extLst>
          </p:cNvPr>
          <p:cNvSpPr/>
          <p:nvPr/>
        </p:nvSpPr>
        <p:spPr>
          <a:xfrm>
            <a:off x="7014951" y="5660974"/>
            <a:ext cx="341194" cy="230751"/>
          </a:xfrm>
          <a:prstGeom prst="rect">
            <a:avLst/>
          </a:prstGeom>
          <a:solidFill>
            <a:srgbClr val="CDD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35C811C2-922B-D24C-949D-7C0FFABBFF44}"/>
              </a:ext>
            </a:extLst>
          </p:cNvPr>
          <p:cNvSpPr/>
          <p:nvPr/>
        </p:nvSpPr>
        <p:spPr>
          <a:xfrm flipV="1">
            <a:off x="6946711" y="4264426"/>
            <a:ext cx="341194" cy="230751"/>
          </a:xfrm>
          <a:prstGeom prst="rect">
            <a:avLst/>
          </a:prstGeom>
          <a:solidFill>
            <a:srgbClr val="E8EF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a:extLst>
              <a:ext uri="{FF2B5EF4-FFF2-40B4-BE49-F238E27FC236}">
                <a16:creationId xmlns:a16="http://schemas.microsoft.com/office/drawing/2014/main" id="{4F8A0A06-72F2-FC44-8057-886164028AE5}"/>
              </a:ext>
            </a:extLst>
          </p:cNvPr>
          <p:cNvSpPr/>
          <p:nvPr/>
        </p:nvSpPr>
        <p:spPr>
          <a:xfrm flipV="1">
            <a:off x="6946711" y="5027355"/>
            <a:ext cx="341194" cy="230751"/>
          </a:xfrm>
          <a:prstGeom prst="rect">
            <a:avLst/>
          </a:prstGeom>
          <a:solidFill>
            <a:srgbClr val="E8EF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4A39016D-0238-484F-99D1-ED599075E930}"/>
              </a:ext>
            </a:extLst>
          </p:cNvPr>
          <p:cNvSpPr/>
          <p:nvPr/>
        </p:nvSpPr>
        <p:spPr>
          <a:xfrm flipV="1">
            <a:off x="6987655" y="6015132"/>
            <a:ext cx="341194" cy="230751"/>
          </a:xfrm>
          <a:prstGeom prst="rect">
            <a:avLst/>
          </a:prstGeom>
          <a:solidFill>
            <a:srgbClr val="E8EF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046985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0" nodeType="clickEffect">
                                  <p:stCondLst>
                                    <p:cond delay="0"/>
                                  </p:stCondLst>
                                  <p:childTnLst>
                                    <p:animEffect transition="out" filter="blinds(horizontal)">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xit" presetSubtype="10" fill="hold" grpId="0" nodeType="clickEffect">
                                  <p:stCondLst>
                                    <p:cond delay="0"/>
                                  </p:stCondLst>
                                  <p:childTnLst>
                                    <p:animEffect transition="out" filter="blinds(horizontal)">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grpId="0" nodeType="clickEffect">
                                  <p:stCondLst>
                                    <p:cond delay="0"/>
                                  </p:stCondLst>
                                  <p:childTnLst>
                                    <p:animEffect transition="out" filter="blinds(horizontal)">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4E495B-F4BD-974E-89D9-B9A04C513E4D}"/>
              </a:ext>
            </a:extLst>
          </p:cNvPr>
          <p:cNvSpPr>
            <a:spLocks noGrp="1"/>
          </p:cNvSpPr>
          <p:nvPr>
            <p:ph type="title"/>
          </p:nvPr>
        </p:nvSpPr>
        <p:spPr/>
        <p:txBody>
          <a:bodyPr/>
          <a:lstStyle/>
          <a:p>
            <a:r>
              <a:rPr lang="pt-BR" dirty="0"/>
              <a:t>Estruturas de Seleção: </a:t>
            </a:r>
            <a:r>
              <a:rPr lang="pt-BR" dirty="0" err="1"/>
              <a:t>if</a:t>
            </a:r>
            <a:endParaRPr lang="pt-BR" dirty="0"/>
          </a:p>
        </p:txBody>
      </p:sp>
      <p:sp>
        <p:nvSpPr>
          <p:cNvPr id="5" name="Espaço Reservado para Texto 4">
            <a:extLst>
              <a:ext uri="{FF2B5EF4-FFF2-40B4-BE49-F238E27FC236}">
                <a16:creationId xmlns:a16="http://schemas.microsoft.com/office/drawing/2014/main" id="{D20E5214-0F1A-DF4D-A887-8F1B1160D65C}"/>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FC92804E-03A7-D64C-A162-8EC23AFE0EDD}"/>
              </a:ext>
            </a:extLst>
          </p:cNvPr>
          <p:cNvSpPr>
            <a:spLocks noGrp="1"/>
          </p:cNvSpPr>
          <p:nvPr>
            <p:ph type="sldNum" sz="quarter" idx="12"/>
          </p:nvPr>
        </p:nvSpPr>
        <p:spPr/>
        <p:txBody>
          <a:bodyPr/>
          <a:lstStyle/>
          <a:p>
            <a:fld id="{6D22F896-40B5-4ADD-8801-0D06FADFA095}" type="slidenum">
              <a:rPr lang="en-US" smtClean="0"/>
              <a:pPr/>
              <a:t>76</a:t>
            </a:fld>
            <a:endParaRPr lang="en-US" dirty="0"/>
          </a:p>
        </p:txBody>
      </p:sp>
    </p:spTree>
    <p:extLst>
      <p:ext uri="{BB962C8B-B14F-4D97-AF65-F5344CB8AC3E}">
        <p14:creationId xmlns:p14="http://schemas.microsoft.com/office/powerpoint/2010/main" val="24673312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63D4E5-7269-7047-8D2E-F816F2A72ED9}"/>
              </a:ext>
            </a:extLst>
          </p:cNvPr>
          <p:cNvSpPr>
            <a:spLocks noGrp="1"/>
          </p:cNvSpPr>
          <p:nvPr>
            <p:ph type="title"/>
          </p:nvPr>
        </p:nvSpPr>
        <p:spPr/>
        <p:txBody>
          <a:bodyPr/>
          <a:lstStyle/>
          <a:p>
            <a:r>
              <a:rPr lang="pt-BR" dirty="0" err="1"/>
              <a:t>Estrutras</a:t>
            </a:r>
            <a:r>
              <a:rPr lang="pt-BR" dirty="0"/>
              <a:t> de </a:t>
            </a:r>
            <a:r>
              <a:rPr lang="pt-BR" dirty="0" err="1"/>
              <a:t>Selecão</a:t>
            </a:r>
            <a:r>
              <a:rPr lang="pt-BR" dirty="0"/>
              <a:t>: </a:t>
            </a:r>
            <a:r>
              <a:rPr lang="pt-BR" dirty="0" err="1"/>
              <a:t>if</a:t>
            </a:r>
            <a:endParaRPr lang="pt-BR" dirty="0"/>
          </a:p>
        </p:txBody>
      </p:sp>
      <p:sp>
        <p:nvSpPr>
          <p:cNvPr id="3" name="Espaço Reservado para Conteúdo 2">
            <a:extLst>
              <a:ext uri="{FF2B5EF4-FFF2-40B4-BE49-F238E27FC236}">
                <a16:creationId xmlns:a16="http://schemas.microsoft.com/office/drawing/2014/main" id="{BE3B8CEA-4B0C-B648-A2A9-3B44D79CF8BD}"/>
              </a:ext>
            </a:extLst>
          </p:cNvPr>
          <p:cNvSpPr>
            <a:spLocks noGrp="1"/>
          </p:cNvSpPr>
          <p:nvPr>
            <p:ph idx="1"/>
          </p:nvPr>
        </p:nvSpPr>
        <p:spPr/>
        <p:txBody>
          <a:bodyPr/>
          <a:lstStyle/>
          <a:p>
            <a:r>
              <a:rPr lang="pt-BR" dirty="0"/>
              <a:t>IF no inglês significa “se”, que por sua vez tem um sentido condicional.</a:t>
            </a:r>
          </a:p>
          <a:p>
            <a:r>
              <a:rPr lang="pt-BR" dirty="0"/>
              <a:t>Utilizamos a palavra no nosso dia-a-dia com frequência e ela está sempre nos remetendo a uma condição.</a:t>
            </a:r>
          </a:p>
          <a:p>
            <a:endParaRPr lang="pt-BR" dirty="0"/>
          </a:p>
          <a:p>
            <a:pPr lvl="1"/>
            <a:r>
              <a:rPr lang="pt-BR" dirty="0"/>
              <a:t>Se eu tivesse dinheiro suficiente</a:t>
            </a:r>
          </a:p>
          <a:p>
            <a:pPr lvl="1"/>
            <a:r>
              <a:rPr lang="pt-BR" dirty="0"/>
              <a:t>Se eu tivesse ido lá</a:t>
            </a:r>
          </a:p>
          <a:p>
            <a:pPr lvl="1"/>
            <a:r>
              <a:rPr lang="pt-BR" dirty="0"/>
              <a:t>Se ele fazer academia</a:t>
            </a:r>
          </a:p>
          <a:p>
            <a:pPr lvl="1"/>
            <a:r>
              <a:rPr lang="pt-BR" dirty="0"/>
              <a:t>Se eu ganhar na </a:t>
            </a:r>
            <a:r>
              <a:rPr lang="pt-BR" dirty="0" err="1"/>
              <a:t>mega-sena</a:t>
            </a:r>
            <a:endParaRPr lang="pt-BR" dirty="0"/>
          </a:p>
        </p:txBody>
      </p:sp>
      <p:sp>
        <p:nvSpPr>
          <p:cNvPr id="4" name="Espaço Reservado para Número de Slide 3">
            <a:extLst>
              <a:ext uri="{FF2B5EF4-FFF2-40B4-BE49-F238E27FC236}">
                <a16:creationId xmlns:a16="http://schemas.microsoft.com/office/drawing/2014/main" id="{E0DE243B-9DD9-B947-8A12-FFC02344C1A8}"/>
              </a:ext>
            </a:extLst>
          </p:cNvPr>
          <p:cNvSpPr>
            <a:spLocks noGrp="1"/>
          </p:cNvSpPr>
          <p:nvPr>
            <p:ph type="sldNum" sz="quarter" idx="12"/>
          </p:nvPr>
        </p:nvSpPr>
        <p:spPr/>
        <p:txBody>
          <a:bodyPr/>
          <a:lstStyle/>
          <a:p>
            <a:fld id="{6D22F896-40B5-4ADD-8801-0D06FADFA095}" type="slidenum">
              <a:rPr lang="en-US" smtClean="0"/>
              <a:pPr/>
              <a:t>77</a:t>
            </a:fld>
            <a:endParaRPr lang="en-US" dirty="0"/>
          </a:p>
        </p:txBody>
      </p:sp>
    </p:spTree>
    <p:extLst>
      <p:ext uri="{BB962C8B-B14F-4D97-AF65-F5344CB8AC3E}">
        <p14:creationId xmlns:p14="http://schemas.microsoft.com/office/powerpoint/2010/main" val="10701775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93327F-A6C9-B346-82D8-72343B3C7883}"/>
              </a:ext>
            </a:extLst>
          </p:cNvPr>
          <p:cNvSpPr>
            <a:spLocks noGrp="1"/>
          </p:cNvSpPr>
          <p:nvPr>
            <p:ph type="title"/>
          </p:nvPr>
        </p:nvSpPr>
        <p:spPr/>
        <p:txBody>
          <a:bodyPr/>
          <a:lstStyle/>
          <a:p>
            <a:r>
              <a:rPr lang="pt-BR" dirty="0" err="1"/>
              <a:t>Estrutras</a:t>
            </a:r>
            <a:r>
              <a:rPr lang="pt-BR" dirty="0"/>
              <a:t> de </a:t>
            </a:r>
            <a:r>
              <a:rPr lang="pt-BR" dirty="0" err="1"/>
              <a:t>Selecão</a:t>
            </a:r>
            <a:r>
              <a:rPr lang="pt-BR" dirty="0"/>
              <a:t>: </a:t>
            </a:r>
            <a:r>
              <a:rPr lang="pt-BR" dirty="0" err="1"/>
              <a:t>if</a:t>
            </a:r>
            <a:r>
              <a:rPr lang="pt-BR" dirty="0"/>
              <a:t> na linguagem C</a:t>
            </a:r>
          </a:p>
        </p:txBody>
      </p:sp>
      <p:sp>
        <p:nvSpPr>
          <p:cNvPr id="3" name="Espaço Reservado para Conteúdo 2">
            <a:extLst>
              <a:ext uri="{FF2B5EF4-FFF2-40B4-BE49-F238E27FC236}">
                <a16:creationId xmlns:a16="http://schemas.microsoft.com/office/drawing/2014/main" id="{257085DF-0071-4543-AB5F-4605C2B2CC56}"/>
              </a:ext>
            </a:extLst>
          </p:cNvPr>
          <p:cNvSpPr>
            <a:spLocks noGrp="1"/>
          </p:cNvSpPr>
          <p:nvPr>
            <p:ph idx="1"/>
          </p:nvPr>
        </p:nvSpPr>
        <p:spPr/>
        <p:txBody>
          <a:bodyPr/>
          <a:lstStyle/>
          <a:p>
            <a:r>
              <a:rPr lang="pt-BR" dirty="0"/>
              <a:t>Em C o </a:t>
            </a:r>
            <a:r>
              <a:rPr lang="pt-BR" dirty="0" err="1"/>
              <a:t>if</a:t>
            </a:r>
            <a:r>
              <a:rPr lang="pt-BR" dirty="0"/>
              <a:t> tem a seguinte sintaxe:</a:t>
            </a:r>
          </a:p>
          <a:p>
            <a:endParaRPr lang="pt-BR" dirty="0"/>
          </a:p>
          <a:p>
            <a:endParaRPr lang="pt-BR" dirty="0"/>
          </a:p>
        </p:txBody>
      </p:sp>
      <p:sp>
        <p:nvSpPr>
          <p:cNvPr id="4" name="Espaço Reservado para Número de Slide 3">
            <a:extLst>
              <a:ext uri="{FF2B5EF4-FFF2-40B4-BE49-F238E27FC236}">
                <a16:creationId xmlns:a16="http://schemas.microsoft.com/office/drawing/2014/main" id="{785339FC-E6B4-C040-8E0F-CB459CD8BEBA}"/>
              </a:ext>
            </a:extLst>
          </p:cNvPr>
          <p:cNvSpPr>
            <a:spLocks noGrp="1"/>
          </p:cNvSpPr>
          <p:nvPr>
            <p:ph type="sldNum" sz="quarter" idx="12"/>
          </p:nvPr>
        </p:nvSpPr>
        <p:spPr/>
        <p:txBody>
          <a:bodyPr/>
          <a:lstStyle/>
          <a:p>
            <a:fld id="{6D22F896-40B5-4ADD-8801-0D06FADFA095}" type="slidenum">
              <a:rPr lang="en-US" smtClean="0"/>
              <a:pPr/>
              <a:t>78</a:t>
            </a:fld>
            <a:endParaRPr lang="en-US" dirty="0"/>
          </a:p>
        </p:txBody>
      </p:sp>
      <p:pic>
        <p:nvPicPr>
          <p:cNvPr id="5" name="Imagem 4">
            <a:extLst>
              <a:ext uri="{FF2B5EF4-FFF2-40B4-BE49-F238E27FC236}">
                <a16:creationId xmlns:a16="http://schemas.microsoft.com/office/drawing/2014/main" id="{521D5A25-D9B1-F144-931C-380FAABA47B0}"/>
              </a:ext>
            </a:extLst>
          </p:cNvPr>
          <p:cNvPicPr>
            <a:picLocks noChangeAspect="1"/>
          </p:cNvPicPr>
          <p:nvPr/>
        </p:nvPicPr>
        <p:blipFill>
          <a:blip r:embed="rId2"/>
          <a:stretch>
            <a:fillRect/>
          </a:stretch>
        </p:blipFill>
        <p:spPr>
          <a:xfrm>
            <a:off x="2167889" y="2969676"/>
            <a:ext cx="7856222" cy="3469220"/>
          </a:xfrm>
          <a:prstGeom prst="rect">
            <a:avLst/>
          </a:prstGeom>
        </p:spPr>
      </p:pic>
    </p:spTree>
    <p:extLst>
      <p:ext uri="{BB962C8B-B14F-4D97-AF65-F5344CB8AC3E}">
        <p14:creationId xmlns:p14="http://schemas.microsoft.com/office/powerpoint/2010/main" val="9168152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764E3F6-59F1-44FF-9EF2-8EF0BCA30B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DF1CE84-BC06-4E42-A5D4-7B92E327FDF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6" name="Rectangle 15">
            <a:extLst>
              <a:ext uri="{FF2B5EF4-FFF2-40B4-BE49-F238E27FC236}">
                <a16:creationId xmlns:a16="http://schemas.microsoft.com/office/drawing/2014/main" id="{0743C7B8-BD05-4C16-9FC9-6B5C5BA3A0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6B9B529-EAD6-442A-92A1-6A496B9329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876030"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C783449E-284F-2A45-A419-A178B7D8778F}"/>
              </a:ext>
            </a:extLst>
          </p:cNvPr>
          <p:cNvSpPr>
            <a:spLocks noGrp="1"/>
          </p:cNvSpPr>
          <p:nvPr>
            <p:ph type="title"/>
          </p:nvPr>
        </p:nvSpPr>
        <p:spPr>
          <a:xfrm>
            <a:off x="680321" y="753228"/>
            <a:ext cx="7087552" cy="1080938"/>
          </a:xfrm>
        </p:spPr>
        <p:txBody>
          <a:bodyPr>
            <a:normAutofit/>
          </a:bodyPr>
          <a:lstStyle/>
          <a:p>
            <a:r>
              <a:rPr lang="pt-BR" dirty="0"/>
              <a:t>Estruturas de Seleção: </a:t>
            </a:r>
            <a:r>
              <a:rPr lang="pt-BR" dirty="0" err="1"/>
              <a:t>if</a:t>
            </a:r>
            <a:r>
              <a:rPr lang="pt-BR" dirty="0"/>
              <a:t> na linguagem C</a:t>
            </a:r>
          </a:p>
        </p:txBody>
      </p:sp>
      <p:pic>
        <p:nvPicPr>
          <p:cNvPr id="20" name="Picture 19">
            <a:extLst>
              <a:ext uri="{FF2B5EF4-FFF2-40B4-BE49-F238E27FC236}">
                <a16:creationId xmlns:a16="http://schemas.microsoft.com/office/drawing/2014/main" id="{C0419FA5-A1B5-487F-92D4-03983819F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9E9FE07F-9622-434C-B584-6A09CD4812B3}"/>
                  </a:ext>
                </a:extLst>
              </p:cNvPr>
              <p:cNvSpPr>
                <a:spLocks noGrp="1"/>
              </p:cNvSpPr>
              <p:nvPr>
                <p:ph idx="1"/>
              </p:nvPr>
            </p:nvSpPr>
            <p:spPr>
              <a:xfrm>
                <a:off x="680321" y="2336873"/>
                <a:ext cx="6423211" cy="3599316"/>
              </a:xfrm>
            </p:spPr>
            <p:txBody>
              <a:bodyPr>
                <a:normAutofit lnSpcReduction="10000"/>
              </a:bodyPr>
              <a:lstStyle/>
              <a:p>
                <a:r>
                  <a:rPr lang="pt-BR" sz="2000" dirty="0"/>
                  <a:t>O que exatamente o Código ao lado quer dizer? </a:t>
                </a:r>
              </a:p>
              <a:p>
                <a:r>
                  <a:rPr lang="pt-BR" sz="2000" dirty="0"/>
                  <a:t>Desconsidere o esqueleto dos nossos programas em C, a única parte nova para nós é o </a:t>
                </a:r>
                <a14:m>
                  <m:oMath xmlns:m="http://schemas.openxmlformats.org/officeDocument/2006/math">
                    <m:r>
                      <a:rPr lang="pt-BR" sz="2000" i="1" dirty="0" smtClean="0">
                        <a:latin typeface="Cambria Math" panose="02040503050406030204" pitchFamily="18" charset="0"/>
                      </a:rPr>
                      <m:t>𝑖𝑓</m:t>
                    </m:r>
                    <m:r>
                      <a:rPr lang="pt-BR" sz="2000" i="1" dirty="0" smtClean="0">
                        <a:latin typeface="Cambria Math" panose="02040503050406030204" pitchFamily="18" charset="0"/>
                      </a:rPr>
                      <m:t> </m:t>
                    </m:r>
                  </m:oMath>
                </a14:m>
                <a:r>
                  <a:rPr lang="pt-BR" sz="2000" dirty="0"/>
                  <a:t>nas linhas 4, 5 e 6</a:t>
                </a:r>
              </a:p>
              <a:p>
                <a:endParaRPr lang="pt-BR" sz="2000" dirty="0"/>
              </a:p>
              <a:p>
                <a:r>
                  <a:rPr lang="pt-BR" sz="2000" dirty="0"/>
                  <a:t>Um </a:t>
                </a:r>
                <a14:m>
                  <m:oMath xmlns:m="http://schemas.openxmlformats.org/officeDocument/2006/math">
                    <m:r>
                      <a:rPr lang="pt-BR" sz="2000" i="1" dirty="0" smtClean="0">
                        <a:latin typeface="Cambria Math" panose="02040503050406030204" pitchFamily="18" charset="0"/>
                      </a:rPr>
                      <m:t>𝑖𝑓</m:t>
                    </m:r>
                  </m:oMath>
                </a14:m>
                <a:r>
                  <a:rPr lang="pt-BR" sz="2000" dirty="0"/>
                  <a:t> é seguido por uma condição entre parênteses, e um bloco de Código delimitador por chaves.</a:t>
                </a:r>
              </a:p>
              <a:p>
                <a:r>
                  <a:rPr lang="pt-BR" sz="2000" dirty="0"/>
                  <a:t>Caso a condição seja verdadeira, o bloco de Código é executado.</a:t>
                </a:r>
              </a:p>
              <a:p>
                <a:r>
                  <a:rPr lang="pt-BR" sz="2000" dirty="0"/>
                  <a:t>Mas o que seria essa condição?</a:t>
                </a:r>
              </a:p>
            </p:txBody>
          </p:sp>
        </mc:Choice>
        <mc:Fallback xmlns="">
          <p:sp>
            <p:nvSpPr>
              <p:cNvPr id="9" name="Content Placeholder 8">
                <a:extLst>
                  <a:ext uri="{FF2B5EF4-FFF2-40B4-BE49-F238E27FC236}">
                    <a16:creationId xmlns:a16="http://schemas.microsoft.com/office/drawing/2014/main" id="{9E9FE07F-9622-434C-B584-6A09CD4812B3}"/>
                  </a:ext>
                </a:extLst>
              </p:cNvPr>
              <p:cNvSpPr>
                <a:spLocks noGrp="1" noRot="1" noChangeAspect="1" noMove="1" noResize="1" noEditPoints="1" noAdjustHandles="1" noChangeArrowheads="1" noChangeShapeType="1" noTextEdit="1"/>
              </p:cNvSpPr>
              <p:nvPr>
                <p:ph idx="1"/>
              </p:nvPr>
            </p:nvSpPr>
            <p:spPr>
              <a:xfrm>
                <a:off x="680321" y="2336873"/>
                <a:ext cx="6423211" cy="3599316"/>
              </a:xfrm>
              <a:blipFill>
                <a:blip r:embed="rId4"/>
                <a:stretch>
                  <a:fillRect l="-791" t="-2113" r="-198"/>
                </a:stretch>
              </a:blipFill>
            </p:spPr>
            <p:txBody>
              <a:bodyPr/>
              <a:lstStyle/>
              <a:p>
                <a:r>
                  <a:rPr lang="pt-BR">
                    <a:noFill/>
                  </a:rPr>
                  <a:t> </a:t>
                </a:r>
              </a:p>
            </p:txBody>
          </p:sp>
        </mc:Fallback>
      </mc:AlternateContent>
      <p:pic>
        <p:nvPicPr>
          <p:cNvPr id="5" name="Espaço Reservado para Conteúdo 4">
            <a:extLst>
              <a:ext uri="{FF2B5EF4-FFF2-40B4-BE49-F238E27FC236}">
                <a16:creationId xmlns:a16="http://schemas.microsoft.com/office/drawing/2014/main" id="{A1DB23D7-FD16-7341-86FF-D775977434D8}"/>
              </a:ext>
            </a:extLst>
          </p:cNvPr>
          <p:cNvPicPr>
            <a:picLocks noChangeAspect="1"/>
          </p:cNvPicPr>
          <p:nvPr/>
        </p:nvPicPr>
        <p:blipFill>
          <a:blip r:embed="rId5"/>
          <a:stretch>
            <a:fillRect/>
          </a:stretch>
        </p:blipFill>
        <p:spPr>
          <a:xfrm>
            <a:off x="8187091" y="2685937"/>
            <a:ext cx="3358478" cy="1486126"/>
          </a:xfrm>
          <a:prstGeom prst="rect">
            <a:avLst/>
          </a:prstGeom>
          <a:ln>
            <a:noFill/>
          </a:ln>
          <a:effectLst>
            <a:outerShdw blurRad="76200" dist="63500" dir="5040000" algn="tl" rotWithShape="0">
              <a:srgbClr val="000000">
                <a:alpha val="41000"/>
              </a:srgbClr>
            </a:outerShdw>
          </a:effectLst>
        </p:spPr>
      </p:pic>
      <p:sp>
        <p:nvSpPr>
          <p:cNvPr id="4" name="Espaço Reservado para Número de Slide 3">
            <a:extLst>
              <a:ext uri="{FF2B5EF4-FFF2-40B4-BE49-F238E27FC236}">
                <a16:creationId xmlns:a16="http://schemas.microsoft.com/office/drawing/2014/main" id="{421F2FE9-20DE-8247-8A9D-046925BD4999}"/>
              </a:ext>
            </a:extLst>
          </p:cNvPr>
          <p:cNvSpPr>
            <a:spLocks noGrp="1"/>
          </p:cNvSpPr>
          <p:nvPr>
            <p:ph type="sldNum" sz="quarter" idx="12"/>
          </p:nvPr>
        </p:nvSpPr>
        <p:spPr>
          <a:xfrm>
            <a:off x="10900372" y="6310314"/>
            <a:ext cx="914400" cy="365122"/>
          </a:xfrm>
        </p:spPr>
        <p:txBody>
          <a:bodyPr>
            <a:normAutofit/>
          </a:bodyPr>
          <a:lstStyle/>
          <a:p>
            <a:pPr>
              <a:spcAft>
                <a:spcPts val="600"/>
              </a:spcAft>
            </a:pPr>
            <a:fld id="{6D22F896-40B5-4ADD-8801-0D06FADFA095}" type="slidenum">
              <a:rPr lang="en-US" sz="1050">
                <a:solidFill>
                  <a:prstClr val="white">
                    <a:tint val="75000"/>
                  </a:prstClr>
                </a:solidFill>
              </a:rPr>
              <a:pPr>
                <a:spcAft>
                  <a:spcPts val="600"/>
                </a:spcAft>
              </a:pPr>
              <a:t>79</a:t>
            </a:fld>
            <a:endParaRPr lang="en-US" sz="1050">
              <a:solidFill>
                <a:prstClr val="white">
                  <a:tint val="75000"/>
                </a:prstClr>
              </a:solidFill>
            </a:endParaRPr>
          </a:p>
        </p:txBody>
      </p:sp>
      <p:sp>
        <p:nvSpPr>
          <p:cNvPr id="6" name="Retângulo 5">
            <a:extLst>
              <a:ext uri="{FF2B5EF4-FFF2-40B4-BE49-F238E27FC236}">
                <a16:creationId xmlns:a16="http://schemas.microsoft.com/office/drawing/2014/main" id="{C3589303-1691-1F4E-A7C1-E2960CC184DC}"/>
              </a:ext>
            </a:extLst>
          </p:cNvPr>
          <p:cNvSpPr/>
          <p:nvPr/>
        </p:nvSpPr>
        <p:spPr>
          <a:xfrm>
            <a:off x="8202304" y="2674961"/>
            <a:ext cx="3309375" cy="477672"/>
          </a:xfrm>
          <a:prstGeom prst="rect">
            <a:avLst/>
          </a:prstGeom>
          <a:solidFill>
            <a:schemeClr val="accent1">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F0A9CDDA-60E3-9D46-A636-9E83EE2FC516}"/>
              </a:ext>
            </a:extLst>
          </p:cNvPr>
          <p:cNvSpPr/>
          <p:nvPr/>
        </p:nvSpPr>
        <p:spPr>
          <a:xfrm>
            <a:off x="8210486" y="3691719"/>
            <a:ext cx="3309375" cy="477672"/>
          </a:xfrm>
          <a:prstGeom prst="rect">
            <a:avLst/>
          </a:prstGeom>
          <a:solidFill>
            <a:schemeClr val="accent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76878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C33D5F50-A4EB-8D43-8708-5DBF7BD60950}"/>
              </a:ext>
            </a:extLst>
          </p:cNvPr>
          <p:cNvSpPr>
            <a:spLocks noGrp="1"/>
          </p:cNvSpPr>
          <p:nvPr>
            <p:ph type="ctrTitle"/>
          </p:nvPr>
        </p:nvSpPr>
        <p:spPr/>
        <p:txBody>
          <a:bodyPr/>
          <a:lstStyle/>
          <a:p>
            <a:r>
              <a:rPr lang="pt-BR" sz="4800" dirty="0"/>
              <a:t>Como funciona um Computador?</a:t>
            </a:r>
          </a:p>
        </p:txBody>
      </p:sp>
      <p:sp>
        <p:nvSpPr>
          <p:cNvPr id="6" name="Subtítulo 5">
            <a:extLst>
              <a:ext uri="{FF2B5EF4-FFF2-40B4-BE49-F238E27FC236}">
                <a16:creationId xmlns:a16="http://schemas.microsoft.com/office/drawing/2014/main" id="{867A6C74-C052-1F40-9BD6-53E4CBAACDFC}"/>
              </a:ext>
            </a:extLst>
          </p:cNvPr>
          <p:cNvSpPr>
            <a:spLocks noGrp="1"/>
          </p:cNvSpPr>
          <p:nvPr>
            <p:ph type="subTitle" idx="1"/>
          </p:nvPr>
        </p:nvSpPr>
        <p:spPr/>
        <p:txBody>
          <a:bodyPr/>
          <a:lstStyle/>
          <a:p>
            <a:r>
              <a:rPr lang="pt-BR" dirty="0"/>
              <a:t>Como funciona um computador básico? Qual a sua arquitetura mais fundamental?</a:t>
            </a:r>
          </a:p>
        </p:txBody>
      </p:sp>
      <p:sp>
        <p:nvSpPr>
          <p:cNvPr id="4" name="Espaço Reservado para Número de Slide 3">
            <a:extLst>
              <a:ext uri="{FF2B5EF4-FFF2-40B4-BE49-F238E27FC236}">
                <a16:creationId xmlns:a16="http://schemas.microsoft.com/office/drawing/2014/main" id="{C0D3C878-79B1-2247-8468-6D34A8BE3660}"/>
              </a:ext>
            </a:extLst>
          </p:cNvPr>
          <p:cNvSpPr>
            <a:spLocks noGrp="1"/>
          </p:cNvSpPr>
          <p:nvPr>
            <p:ph type="sldNum" sz="quarter" idx="12"/>
          </p:nvPr>
        </p:nvSpPr>
        <p:spPr/>
        <p:txBody>
          <a:bodyPr/>
          <a:lstStyle/>
          <a:p>
            <a:fld id="{6D22F896-40B5-4ADD-8801-0D06FADFA095}" type="slidenum">
              <a:rPr lang="en-US" smtClean="0"/>
              <a:pPr/>
              <a:t>8</a:t>
            </a:fld>
            <a:endParaRPr lang="en-US" dirty="0"/>
          </a:p>
        </p:txBody>
      </p:sp>
    </p:spTree>
    <p:extLst>
      <p:ext uri="{BB962C8B-B14F-4D97-AF65-F5344CB8AC3E}">
        <p14:creationId xmlns:p14="http://schemas.microsoft.com/office/powerpoint/2010/main" val="11495525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A1698906-F123-49CB-B633-247AC4870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12AFB628-1D2A-4F5A-8E9E-2C8E917B59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7" name="Rectangle 26">
            <a:extLst>
              <a:ext uri="{FF2B5EF4-FFF2-40B4-BE49-F238E27FC236}">
                <a16:creationId xmlns:a16="http://schemas.microsoft.com/office/drawing/2014/main" id="{5D86D9DA-31E3-48ED-9F77-2D8B649BD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4C6B320-AA89-4C19-89F7-71D46B26BA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1286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24616F38-0C93-9F4B-975A-ECBF503076DA}"/>
              </a:ext>
            </a:extLst>
          </p:cNvPr>
          <p:cNvSpPr>
            <a:spLocks noGrp="1"/>
          </p:cNvSpPr>
          <p:nvPr>
            <p:ph type="title"/>
          </p:nvPr>
        </p:nvSpPr>
        <p:spPr>
          <a:xfrm>
            <a:off x="680321" y="753228"/>
            <a:ext cx="5584677" cy="1080938"/>
          </a:xfrm>
        </p:spPr>
        <p:txBody>
          <a:bodyPr>
            <a:normAutofit/>
          </a:bodyPr>
          <a:lstStyle/>
          <a:p>
            <a:r>
              <a:rPr lang="pt-BR" sz="3600"/>
              <a:t>Condições de um if: Expressões Relacionais</a:t>
            </a:r>
          </a:p>
        </p:txBody>
      </p:sp>
      <p:pic>
        <p:nvPicPr>
          <p:cNvPr id="31" name="Picture 30">
            <a:extLst>
              <a:ext uri="{FF2B5EF4-FFF2-40B4-BE49-F238E27FC236}">
                <a16:creationId xmlns:a16="http://schemas.microsoft.com/office/drawing/2014/main" id="{4AC1383A-2DFB-422E-8FB2-1CABD96DDF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6409944" cy="258395"/>
          </a:xfrm>
          <a:prstGeom prst="rect">
            <a:avLst/>
          </a:prstGeom>
        </p:spPr>
      </p:pic>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34A128D7-6CB3-2544-AD0A-D35A7E69E296}"/>
                  </a:ext>
                </a:extLst>
              </p:cNvPr>
              <p:cNvSpPr>
                <a:spLocks noGrp="1"/>
              </p:cNvSpPr>
              <p:nvPr>
                <p:ph idx="1"/>
              </p:nvPr>
            </p:nvSpPr>
            <p:spPr>
              <a:xfrm>
                <a:off x="680321" y="2336873"/>
                <a:ext cx="5104843" cy="3599316"/>
              </a:xfrm>
            </p:spPr>
            <p:txBody>
              <a:bodyPr>
                <a:normAutofit/>
              </a:bodyPr>
              <a:lstStyle/>
              <a:p>
                <a:r>
                  <a:rPr lang="pt-BR" sz="2000" dirty="0"/>
                  <a:t>As condições de um </a:t>
                </a:r>
                <a14:m>
                  <m:oMath xmlns:m="http://schemas.openxmlformats.org/officeDocument/2006/math">
                    <m:r>
                      <a:rPr lang="pt-BR" sz="2000" i="1">
                        <a:latin typeface="Cambria Math" panose="02040503050406030204" pitchFamily="18" charset="0"/>
                      </a:rPr>
                      <m:t>𝑖𝑓</m:t>
                    </m:r>
                  </m:oMath>
                </a14:m>
                <a:r>
                  <a:rPr lang="pt-BR" sz="2000" dirty="0"/>
                  <a:t> podem ser expressões relacionais, que quando avaliada para 1 executa o bloco de código do </a:t>
                </a:r>
                <a14:m>
                  <m:oMath xmlns:m="http://schemas.openxmlformats.org/officeDocument/2006/math">
                    <m:r>
                      <a:rPr lang="pt-BR" sz="2000" i="1">
                        <a:latin typeface="Cambria Math" panose="02040503050406030204" pitchFamily="18" charset="0"/>
                      </a:rPr>
                      <m:t>𝑖𝑓</m:t>
                    </m:r>
                  </m:oMath>
                </a14:m>
                <a:r>
                  <a:rPr lang="pt-BR" sz="2000" dirty="0"/>
                  <a:t>, veja o exemplo ao lado.</a:t>
                </a:r>
              </a:p>
              <a:p>
                <a:endParaRPr lang="pt-BR" sz="2000" dirty="0"/>
              </a:p>
              <a:p>
                <a:r>
                  <a:rPr lang="pt-BR" sz="2000" dirty="0"/>
                  <a:t>A condição pode ser qualquer expressão relacional válida.</a:t>
                </a:r>
              </a:p>
            </p:txBody>
          </p:sp>
        </mc:Choice>
        <mc:Fallback xmlns="">
          <p:sp>
            <p:nvSpPr>
              <p:cNvPr id="3" name="Espaço Reservado para Conteúdo 2">
                <a:extLst>
                  <a:ext uri="{FF2B5EF4-FFF2-40B4-BE49-F238E27FC236}">
                    <a16:creationId xmlns:a16="http://schemas.microsoft.com/office/drawing/2014/main" id="{34A128D7-6CB3-2544-AD0A-D35A7E69E296}"/>
                  </a:ext>
                </a:extLst>
              </p:cNvPr>
              <p:cNvSpPr>
                <a:spLocks noGrp="1" noRot="1" noChangeAspect="1" noMove="1" noResize="1" noEditPoints="1" noAdjustHandles="1" noChangeArrowheads="1" noChangeShapeType="1" noTextEdit="1"/>
              </p:cNvSpPr>
              <p:nvPr>
                <p:ph idx="1"/>
              </p:nvPr>
            </p:nvSpPr>
            <p:spPr>
              <a:xfrm>
                <a:off x="680321" y="2336873"/>
                <a:ext cx="5104843" cy="3599316"/>
              </a:xfrm>
              <a:blipFill>
                <a:blip r:embed="rId4"/>
                <a:stretch>
                  <a:fillRect l="-993" t="-1408"/>
                </a:stretch>
              </a:blipFill>
            </p:spPr>
            <p:txBody>
              <a:bodyPr/>
              <a:lstStyle/>
              <a:p>
                <a:r>
                  <a:rPr lang="pt-BR">
                    <a:noFill/>
                  </a:rPr>
                  <a:t> </a:t>
                </a:r>
              </a:p>
            </p:txBody>
          </p:sp>
        </mc:Fallback>
      </mc:AlternateContent>
      <p:sp>
        <p:nvSpPr>
          <p:cNvPr id="33" name="Rectangle 32">
            <a:extLst>
              <a:ext uri="{FF2B5EF4-FFF2-40B4-BE49-F238E27FC236}">
                <a16:creationId xmlns:a16="http://schemas.microsoft.com/office/drawing/2014/main" id="{645EE119-0AC6-45BA-AE5E-A86AFE1C7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163" y="642795"/>
            <a:ext cx="4812406" cy="5575125"/>
          </a:xfrm>
          <a:prstGeom prst="rect">
            <a:avLst/>
          </a:prstGeom>
          <a:solidFill>
            <a:schemeClr val="tx1"/>
          </a:solidFill>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m 4">
            <a:extLst>
              <a:ext uri="{FF2B5EF4-FFF2-40B4-BE49-F238E27FC236}">
                <a16:creationId xmlns:a16="http://schemas.microsoft.com/office/drawing/2014/main" id="{D49FCD53-4BE3-7146-9D75-E6B093C8955A}"/>
              </a:ext>
            </a:extLst>
          </p:cNvPr>
          <p:cNvPicPr>
            <a:picLocks noChangeAspect="1"/>
          </p:cNvPicPr>
          <p:nvPr/>
        </p:nvPicPr>
        <p:blipFill>
          <a:blip r:embed="rId5"/>
          <a:stretch>
            <a:fillRect/>
          </a:stretch>
        </p:blipFill>
        <p:spPr>
          <a:xfrm>
            <a:off x="7043933" y="2354883"/>
            <a:ext cx="4178419" cy="2141439"/>
          </a:xfrm>
          <a:prstGeom prst="rect">
            <a:avLst/>
          </a:prstGeom>
          <a:ln>
            <a:noFill/>
          </a:ln>
          <a:effectLst/>
        </p:spPr>
      </p:pic>
      <p:sp>
        <p:nvSpPr>
          <p:cNvPr id="4" name="Espaço Reservado para Número de Slide 3">
            <a:extLst>
              <a:ext uri="{FF2B5EF4-FFF2-40B4-BE49-F238E27FC236}">
                <a16:creationId xmlns:a16="http://schemas.microsoft.com/office/drawing/2014/main" id="{FF6907C2-371F-BD4C-A199-7F16E452C717}"/>
              </a:ext>
            </a:extLst>
          </p:cNvPr>
          <p:cNvSpPr>
            <a:spLocks noGrp="1"/>
          </p:cNvSpPr>
          <p:nvPr>
            <p:ph type="sldNum" sz="quarter" idx="12"/>
          </p:nvPr>
        </p:nvSpPr>
        <p:spPr>
          <a:xfrm>
            <a:off x="10900372" y="6310314"/>
            <a:ext cx="914400" cy="365122"/>
          </a:xfrm>
        </p:spPr>
        <p:txBody>
          <a:bodyPr>
            <a:normAutofit/>
          </a:bodyPr>
          <a:lstStyle/>
          <a:p>
            <a:pPr>
              <a:spcAft>
                <a:spcPts val="600"/>
              </a:spcAft>
            </a:pPr>
            <a:fld id="{6D22F896-40B5-4ADD-8801-0D06FADFA095}" type="slidenum">
              <a:rPr lang="en-US" sz="1050">
                <a:solidFill>
                  <a:prstClr val="white">
                    <a:tint val="75000"/>
                  </a:prstClr>
                </a:solidFill>
              </a:rPr>
              <a:pPr>
                <a:spcAft>
                  <a:spcPts val="600"/>
                </a:spcAft>
              </a:pPr>
              <a:t>80</a:t>
            </a:fld>
            <a:endParaRPr lang="en-US" sz="1050">
              <a:solidFill>
                <a:prstClr val="white">
                  <a:tint val="75000"/>
                </a:prstClr>
              </a:solidFill>
            </a:endParaRPr>
          </a:p>
        </p:txBody>
      </p:sp>
      <p:sp>
        <p:nvSpPr>
          <p:cNvPr id="6" name="CaixaDeTexto 5">
            <a:extLst>
              <a:ext uri="{FF2B5EF4-FFF2-40B4-BE49-F238E27FC236}">
                <a16:creationId xmlns:a16="http://schemas.microsoft.com/office/drawing/2014/main" id="{CD898278-EFD9-6A4A-A6CE-5FA5048278FD}"/>
              </a:ext>
            </a:extLst>
          </p:cNvPr>
          <p:cNvSpPr txBox="1"/>
          <p:nvPr/>
        </p:nvSpPr>
        <p:spPr>
          <a:xfrm>
            <a:off x="9799093" y="3220046"/>
            <a:ext cx="368489" cy="261610"/>
          </a:xfrm>
          <a:prstGeom prst="rect">
            <a:avLst/>
          </a:prstGeom>
          <a:solidFill>
            <a:schemeClr val="tx1"/>
          </a:solidFill>
        </p:spPr>
        <p:txBody>
          <a:bodyPr wrap="square" rtlCol="0">
            <a:spAutoFit/>
          </a:bodyPr>
          <a:lstStyle/>
          <a:p>
            <a:r>
              <a:rPr lang="pt-BR" sz="1100" dirty="0">
                <a:solidFill>
                  <a:schemeClr val="bg1"/>
                </a:solidFill>
              </a:rPr>
              <a:t>&gt;=</a:t>
            </a:r>
          </a:p>
        </p:txBody>
      </p:sp>
    </p:spTree>
    <p:extLst>
      <p:ext uri="{BB962C8B-B14F-4D97-AF65-F5344CB8AC3E}">
        <p14:creationId xmlns:p14="http://schemas.microsoft.com/office/powerpoint/2010/main" val="8265681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4E495B-F4BD-974E-89D9-B9A04C513E4D}"/>
              </a:ext>
            </a:extLst>
          </p:cNvPr>
          <p:cNvSpPr>
            <a:spLocks noGrp="1"/>
          </p:cNvSpPr>
          <p:nvPr>
            <p:ph type="title"/>
          </p:nvPr>
        </p:nvSpPr>
        <p:spPr/>
        <p:txBody>
          <a:bodyPr/>
          <a:lstStyle/>
          <a:p>
            <a:r>
              <a:rPr lang="pt-BR" dirty="0"/>
              <a:t>Estruturas de Seleção: </a:t>
            </a:r>
            <a:r>
              <a:rPr lang="pt-BR" dirty="0" err="1"/>
              <a:t>if</a:t>
            </a:r>
            <a:r>
              <a:rPr lang="pt-BR" dirty="0"/>
              <a:t> ... </a:t>
            </a:r>
            <a:r>
              <a:rPr lang="pt-BR" dirty="0" err="1"/>
              <a:t>else</a:t>
            </a:r>
            <a:endParaRPr lang="pt-BR" dirty="0"/>
          </a:p>
        </p:txBody>
      </p:sp>
      <p:sp>
        <p:nvSpPr>
          <p:cNvPr id="5" name="Espaço Reservado para Texto 4">
            <a:extLst>
              <a:ext uri="{FF2B5EF4-FFF2-40B4-BE49-F238E27FC236}">
                <a16:creationId xmlns:a16="http://schemas.microsoft.com/office/drawing/2014/main" id="{D20E5214-0F1A-DF4D-A887-8F1B1160D65C}"/>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FC92804E-03A7-D64C-A162-8EC23AFE0EDD}"/>
              </a:ext>
            </a:extLst>
          </p:cNvPr>
          <p:cNvSpPr>
            <a:spLocks noGrp="1"/>
          </p:cNvSpPr>
          <p:nvPr>
            <p:ph type="sldNum" sz="quarter" idx="12"/>
          </p:nvPr>
        </p:nvSpPr>
        <p:spPr/>
        <p:txBody>
          <a:bodyPr/>
          <a:lstStyle/>
          <a:p>
            <a:fld id="{6D22F896-40B5-4ADD-8801-0D06FADFA095}" type="slidenum">
              <a:rPr lang="en-US" smtClean="0"/>
              <a:pPr/>
              <a:t>81</a:t>
            </a:fld>
            <a:endParaRPr lang="en-US" dirty="0"/>
          </a:p>
        </p:txBody>
      </p:sp>
    </p:spTree>
    <p:extLst>
      <p:ext uri="{BB962C8B-B14F-4D97-AF65-F5344CB8AC3E}">
        <p14:creationId xmlns:p14="http://schemas.microsoft.com/office/powerpoint/2010/main" val="10786637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A1826B-B9A2-B44E-AD24-62FCFDF908D7}"/>
              </a:ext>
            </a:extLst>
          </p:cNvPr>
          <p:cNvSpPr>
            <a:spLocks noGrp="1"/>
          </p:cNvSpPr>
          <p:nvPr>
            <p:ph type="title"/>
          </p:nvPr>
        </p:nvSpPr>
        <p:spPr/>
        <p:txBody>
          <a:bodyPr/>
          <a:lstStyle/>
          <a:p>
            <a:r>
              <a:rPr lang="pt-BR" dirty="0"/>
              <a:t>Estruturas de Seleção: </a:t>
            </a:r>
            <a:r>
              <a:rPr lang="pt-BR" dirty="0" err="1"/>
              <a:t>if</a:t>
            </a:r>
            <a:r>
              <a:rPr lang="pt-BR" dirty="0"/>
              <a:t> ... </a:t>
            </a:r>
            <a:r>
              <a:rPr lang="pt-BR" dirty="0" err="1"/>
              <a:t>else</a:t>
            </a:r>
            <a:endParaRPr lang="pt-BR" dirty="0"/>
          </a:p>
        </p:txBody>
      </p:sp>
      <mc:AlternateContent xmlns:mc="http://schemas.openxmlformats.org/markup-compatibility/2006" xmlns:a14="http://schemas.microsoft.com/office/drawing/2010/main">
        <mc:Choice Requires="a14">
          <p:sp>
            <p:nvSpPr>
              <p:cNvPr id="3" name="Espaço Reservado para Conteúdo 2">
                <a:extLst>
                  <a:ext uri="{FF2B5EF4-FFF2-40B4-BE49-F238E27FC236}">
                    <a16:creationId xmlns:a16="http://schemas.microsoft.com/office/drawing/2014/main" id="{D89CFE40-9C78-7441-9816-03D159CF5EDC}"/>
                  </a:ext>
                </a:extLst>
              </p:cNvPr>
              <p:cNvSpPr>
                <a:spLocks noGrp="1"/>
              </p:cNvSpPr>
              <p:nvPr>
                <p:ph idx="1"/>
              </p:nvPr>
            </p:nvSpPr>
            <p:spPr/>
            <p:txBody>
              <a:bodyPr/>
              <a:lstStyle/>
              <a:p>
                <a:r>
                  <a:rPr lang="pt-BR" dirty="0"/>
                  <a:t>Sabemos que o </a:t>
                </a:r>
                <a14:m>
                  <m:oMath xmlns:m="http://schemas.openxmlformats.org/officeDocument/2006/math">
                    <m:r>
                      <a:rPr lang="pt-BR" i="1" dirty="0" smtClean="0">
                        <a:latin typeface="Cambria Math" panose="02040503050406030204" pitchFamily="18" charset="0"/>
                      </a:rPr>
                      <m:t>𝑖𝑓</m:t>
                    </m:r>
                  </m:oMath>
                </a14:m>
                <a:r>
                  <a:rPr lang="pt-BR" dirty="0"/>
                  <a:t> quer dizer se em português, o </a:t>
                </a:r>
                <a14:m>
                  <m:oMath xmlns:m="http://schemas.openxmlformats.org/officeDocument/2006/math">
                    <m:r>
                      <a:rPr lang="pt-BR" i="1" dirty="0" smtClean="0">
                        <a:latin typeface="Cambria Math" panose="02040503050406030204" pitchFamily="18" charset="0"/>
                      </a:rPr>
                      <m:t>𝑒𝑙𝑠𝑒</m:t>
                    </m:r>
                  </m:oMath>
                </a14:m>
                <a:r>
                  <a:rPr lang="pt-BR" dirty="0"/>
                  <a:t> por sua vez significa senão.</a:t>
                </a:r>
              </a:p>
              <a:p>
                <a:endParaRPr lang="pt-BR" dirty="0"/>
              </a:p>
              <a:p>
                <a:r>
                  <a:rPr lang="pt-BR" dirty="0"/>
                  <a:t>Quando usado com o </a:t>
                </a:r>
                <a14:m>
                  <m:oMath xmlns:m="http://schemas.openxmlformats.org/officeDocument/2006/math">
                    <m:r>
                      <a:rPr lang="pt-BR" i="1" dirty="0" smtClean="0">
                        <a:latin typeface="Cambria Math" panose="02040503050406030204" pitchFamily="18" charset="0"/>
                      </a:rPr>
                      <m:t>𝑖𝑓</m:t>
                    </m:r>
                  </m:oMath>
                </a14:m>
                <a:r>
                  <a:rPr lang="pt-BR" dirty="0"/>
                  <a:t> o </a:t>
                </a:r>
                <a:r>
                  <a:rPr lang="pt-BR" i="1" dirty="0" err="1"/>
                  <a:t>else</a:t>
                </a:r>
                <a:r>
                  <a:rPr lang="pt-BR" dirty="0"/>
                  <a:t> adiciona um bloco de código que só será executado se a condição do </a:t>
                </a:r>
                <a14:m>
                  <m:oMath xmlns:m="http://schemas.openxmlformats.org/officeDocument/2006/math">
                    <m:r>
                      <a:rPr lang="pt-BR" i="1" dirty="0" smtClean="0">
                        <a:latin typeface="Cambria Math" panose="02040503050406030204" pitchFamily="18" charset="0"/>
                      </a:rPr>
                      <m:t>𝑖𝑓</m:t>
                    </m:r>
                  </m:oMath>
                </a14:m>
                <a:r>
                  <a:rPr lang="pt-BR" dirty="0"/>
                  <a:t> for falsa.</a:t>
                </a:r>
              </a:p>
            </p:txBody>
          </p:sp>
        </mc:Choice>
        <mc:Fallback xmlns="">
          <p:sp>
            <p:nvSpPr>
              <p:cNvPr id="3" name="Espaço Reservado para Conteúdo 2">
                <a:extLst>
                  <a:ext uri="{FF2B5EF4-FFF2-40B4-BE49-F238E27FC236}">
                    <a16:creationId xmlns:a16="http://schemas.microsoft.com/office/drawing/2014/main" id="{D89CFE40-9C78-7441-9816-03D159CF5EDC}"/>
                  </a:ext>
                </a:extLst>
              </p:cNvPr>
              <p:cNvSpPr>
                <a:spLocks noGrp="1" noRot="1" noChangeAspect="1" noMove="1" noResize="1" noEditPoints="1" noAdjustHandles="1" noChangeArrowheads="1" noChangeShapeType="1" noTextEdit="1"/>
              </p:cNvSpPr>
              <p:nvPr>
                <p:ph idx="1"/>
              </p:nvPr>
            </p:nvSpPr>
            <p:spPr>
              <a:blipFill>
                <a:blip r:embed="rId2"/>
                <a:stretch>
                  <a:fillRect l="-792" t="-2113" r="-264"/>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7914B716-08A7-0440-AE8E-0C9F34C2F7DC}"/>
              </a:ext>
            </a:extLst>
          </p:cNvPr>
          <p:cNvSpPr>
            <a:spLocks noGrp="1"/>
          </p:cNvSpPr>
          <p:nvPr>
            <p:ph type="sldNum" sz="quarter" idx="12"/>
          </p:nvPr>
        </p:nvSpPr>
        <p:spPr/>
        <p:txBody>
          <a:bodyPr/>
          <a:lstStyle/>
          <a:p>
            <a:fld id="{6D22F896-40B5-4ADD-8801-0D06FADFA095}" type="slidenum">
              <a:rPr lang="en-US" smtClean="0"/>
              <a:pPr/>
              <a:t>82</a:t>
            </a:fld>
            <a:endParaRPr lang="en-US" dirty="0"/>
          </a:p>
        </p:txBody>
      </p:sp>
    </p:spTree>
    <p:extLst>
      <p:ext uri="{BB962C8B-B14F-4D97-AF65-F5344CB8AC3E}">
        <p14:creationId xmlns:p14="http://schemas.microsoft.com/office/powerpoint/2010/main" val="223544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67B1A4C-BCD2-B642-852E-58A36EE64F84}"/>
              </a:ext>
            </a:extLst>
          </p:cNvPr>
          <p:cNvSpPr>
            <a:spLocks noGrp="1"/>
          </p:cNvSpPr>
          <p:nvPr>
            <p:ph type="title"/>
          </p:nvPr>
        </p:nvSpPr>
        <p:spPr/>
        <p:txBody>
          <a:bodyPr/>
          <a:lstStyle/>
          <a:p>
            <a:r>
              <a:rPr lang="pt-BR" dirty="0"/>
              <a:t>Estruturas de Seleção: </a:t>
            </a:r>
            <a:r>
              <a:rPr lang="pt-BR" dirty="0" err="1"/>
              <a:t>if</a:t>
            </a:r>
            <a:r>
              <a:rPr lang="pt-BR" dirty="0"/>
              <a:t> ... </a:t>
            </a:r>
            <a:r>
              <a:rPr lang="pt-BR" dirty="0" err="1"/>
              <a:t>else</a:t>
            </a:r>
            <a:r>
              <a:rPr lang="pt-BR" dirty="0"/>
              <a:t> em C</a:t>
            </a:r>
          </a:p>
        </p:txBody>
      </p:sp>
      <p:pic>
        <p:nvPicPr>
          <p:cNvPr id="5" name="Espaço Reservado para Conteúdo 4">
            <a:extLst>
              <a:ext uri="{FF2B5EF4-FFF2-40B4-BE49-F238E27FC236}">
                <a16:creationId xmlns:a16="http://schemas.microsoft.com/office/drawing/2014/main" id="{504AD430-E0B4-CC4C-9423-38B064FCEC6A}"/>
              </a:ext>
            </a:extLst>
          </p:cNvPr>
          <p:cNvPicPr>
            <a:picLocks noGrp="1" noChangeAspect="1"/>
          </p:cNvPicPr>
          <p:nvPr>
            <p:ph idx="1"/>
          </p:nvPr>
        </p:nvPicPr>
        <p:blipFill>
          <a:blip r:embed="rId2"/>
          <a:stretch>
            <a:fillRect/>
          </a:stretch>
        </p:blipFill>
        <p:spPr>
          <a:xfrm>
            <a:off x="2596699" y="3255382"/>
            <a:ext cx="6998602" cy="3295544"/>
          </a:xfrm>
          <a:prstGeom prst="rect">
            <a:avLst/>
          </a:prstGeom>
        </p:spPr>
      </p:pic>
      <p:sp>
        <p:nvSpPr>
          <p:cNvPr id="4" name="Espaço Reservado para Número de Slide 3">
            <a:extLst>
              <a:ext uri="{FF2B5EF4-FFF2-40B4-BE49-F238E27FC236}">
                <a16:creationId xmlns:a16="http://schemas.microsoft.com/office/drawing/2014/main" id="{BA391373-36AB-EA4A-9746-23F811B42E1B}"/>
              </a:ext>
            </a:extLst>
          </p:cNvPr>
          <p:cNvSpPr>
            <a:spLocks noGrp="1"/>
          </p:cNvSpPr>
          <p:nvPr>
            <p:ph type="sldNum" sz="quarter" idx="12"/>
          </p:nvPr>
        </p:nvSpPr>
        <p:spPr/>
        <p:txBody>
          <a:bodyPr/>
          <a:lstStyle/>
          <a:p>
            <a:fld id="{6D22F896-40B5-4ADD-8801-0D06FADFA095}" type="slidenum">
              <a:rPr lang="en-US" smtClean="0"/>
              <a:pPr/>
              <a:t>83</a:t>
            </a:fld>
            <a:endParaRPr lang="en-US" dirty="0"/>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44829462-E88E-DE44-AB8B-837DAC7A5413}"/>
                  </a:ext>
                </a:extLst>
              </p:cNvPr>
              <p:cNvSpPr txBox="1"/>
              <p:nvPr/>
            </p:nvSpPr>
            <p:spPr>
              <a:xfrm>
                <a:off x="1160060" y="2156346"/>
                <a:ext cx="9976513" cy="954107"/>
              </a:xfrm>
              <a:prstGeom prst="rect">
                <a:avLst/>
              </a:prstGeom>
              <a:noFill/>
            </p:spPr>
            <p:txBody>
              <a:bodyPr wrap="square" rtlCol="0">
                <a:spAutoFit/>
              </a:bodyPr>
              <a:lstStyle/>
              <a:p>
                <a:pPr marL="457200" indent="-457200">
                  <a:buFont typeface="Arial" panose="020B0604020202020204" pitchFamily="34" charset="0"/>
                  <a:buChar char="•"/>
                </a:pPr>
                <a:r>
                  <a:rPr lang="pt-BR" sz="2800" dirty="0"/>
                  <a:t>Caso </a:t>
                </a:r>
                <a14:m>
                  <m:oMath xmlns:m="http://schemas.openxmlformats.org/officeDocument/2006/math">
                    <m:r>
                      <a:rPr lang="pt-BR" sz="2800" i="1" dirty="0" smtClean="0">
                        <a:latin typeface="Cambria Math" panose="02040503050406030204" pitchFamily="18" charset="0"/>
                      </a:rPr>
                      <m:t>h𝑜𝑟𝑎𝑠</m:t>
                    </m:r>
                    <m:r>
                      <a:rPr lang="pt-BR" sz="2800" i="1" dirty="0" smtClean="0">
                        <a:latin typeface="Cambria Math" panose="02040503050406030204" pitchFamily="18" charset="0"/>
                      </a:rPr>
                      <m:t>_</m:t>
                    </m:r>
                    <m:r>
                      <a:rPr lang="pt-BR" sz="2800" i="1" dirty="0" smtClean="0">
                        <a:latin typeface="Cambria Math" panose="02040503050406030204" pitchFamily="18" charset="0"/>
                      </a:rPr>
                      <m:t>𝑡𝑟𝑎𝑏𝑎𝑙h𝑎𝑑𝑎𝑠</m:t>
                    </m:r>
                    <m:r>
                      <a:rPr lang="pt-BR" sz="2800" i="1" dirty="0" smtClean="0">
                        <a:latin typeface="Cambria Math" panose="02040503050406030204" pitchFamily="18" charset="0"/>
                      </a:rPr>
                      <m:t> </m:t>
                    </m:r>
                  </m:oMath>
                </a14:m>
                <a:r>
                  <a:rPr lang="pt-BR" sz="2800" dirty="0"/>
                  <a:t>seja menor que dez o bloco do </a:t>
                </a:r>
                <a:r>
                  <a:rPr lang="pt-BR" sz="2800" dirty="0" err="1"/>
                  <a:t>if</a:t>
                </a:r>
                <a:r>
                  <a:rPr lang="pt-BR" sz="2800" dirty="0"/>
                  <a:t> não é executado e sim o do </a:t>
                </a:r>
                <a14:m>
                  <m:oMath xmlns:m="http://schemas.openxmlformats.org/officeDocument/2006/math">
                    <m:r>
                      <a:rPr lang="pt-BR" sz="2800" i="1" dirty="0" smtClean="0">
                        <a:latin typeface="Cambria Math" panose="02040503050406030204" pitchFamily="18" charset="0"/>
                      </a:rPr>
                      <m:t>𝑒𝑙𝑠𝑒</m:t>
                    </m:r>
                  </m:oMath>
                </a14:m>
                <a:r>
                  <a:rPr lang="pt-BR" sz="2800" dirty="0"/>
                  <a:t>...</a:t>
                </a:r>
              </a:p>
            </p:txBody>
          </p:sp>
        </mc:Choice>
        <mc:Fallback xmlns="">
          <p:sp>
            <p:nvSpPr>
              <p:cNvPr id="6" name="CaixaDeTexto 5">
                <a:extLst>
                  <a:ext uri="{FF2B5EF4-FFF2-40B4-BE49-F238E27FC236}">
                    <a16:creationId xmlns:a16="http://schemas.microsoft.com/office/drawing/2014/main" id="{44829462-E88E-DE44-AB8B-837DAC7A5413}"/>
                  </a:ext>
                </a:extLst>
              </p:cNvPr>
              <p:cNvSpPr txBox="1">
                <a:spLocks noRot="1" noChangeAspect="1" noMove="1" noResize="1" noEditPoints="1" noAdjustHandles="1" noChangeArrowheads="1" noChangeShapeType="1" noTextEdit="1"/>
              </p:cNvSpPr>
              <p:nvPr/>
            </p:nvSpPr>
            <p:spPr>
              <a:xfrm>
                <a:off x="1160060" y="2156346"/>
                <a:ext cx="9976513" cy="954107"/>
              </a:xfrm>
              <a:prstGeom prst="rect">
                <a:avLst/>
              </a:prstGeom>
              <a:blipFill>
                <a:blip r:embed="rId3"/>
                <a:stretch>
                  <a:fillRect l="-889" t="-6579" b="-15789"/>
                </a:stretch>
              </a:blipFill>
            </p:spPr>
            <p:txBody>
              <a:bodyPr/>
              <a:lstStyle/>
              <a:p>
                <a:r>
                  <a:rPr lang="pt-BR">
                    <a:noFill/>
                  </a:rPr>
                  <a:t> </a:t>
                </a:r>
              </a:p>
            </p:txBody>
          </p:sp>
        </mc:Fallback>
      </mc:AlternateContent>
    </p:spTree>
    <p:extLst>
      <p:ext uri="{BB962C8B-B14F-4D97-AF65-F5344CB8AC3E}">
        <p14:creationId xmlns:p14="http://schemas.microsoft.com/office/powerpoint/2010/main" val="31433557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3D6DDD9E-8BE5-2749-BF6F-E38BD8FB55A3}"/>
              </a:ext>
            </a:extLst>
          </p:cNvPr>
          <p:cNvSpPr>
            <a:spLocks noGrp="1"/>
          </p:cNvSpPr>
          <p:nvPr>
            <p:ph type="title"/>
          </p:nvPr>
        </p:nvSpPr>
        <p:spPr/>
        <p:txBody>
          <a:bodyPr/>
          <a:lstStyle/>
          <a:p>
            <a:r>
              <a:rPr lang="pt-BR" dirty="0"/>
              <a:t>Exercício 3 – O exercício 2 Chato!</a:t>
            </a:r>
          </a:p>
        </p:txBody>
      </p:sp>
      <p:sp>
        <p:nvSpPr>
          <p:cNvPr id="6" name="Espaço Reservado para Conteúdo 5">
            <a:extLst>
              <a:ext uri="{FF2B5EF4-FFF2-40B4-BE49-F238E27FC236}">
                <a16:creationId xmlns:a16="http://schemas.microsoft.com/office/drawing/2014/main" id="{FB0FF4C3-87A7-FC44-A44B-F6646574DC45}"/>
              </a:ext>
            </a:extLst>
          </p:cNvPr>
          <p:cNvSpPr>
            <a:spLocks noGrp="1"/>
          </p:cNvSpPr>
          <p:nvPr>
            <p:ph idx="1"/>
          </p:nvPr>
        </p:nvSpPr>
        <p:spPr/>
        <p:txBody>
          <a:bodyPr>
            <a:normAutofit fontScale="92500"/>
          </a:bodyPr>
          <a:lstStyle/>
          <a:p>
            <a:r>
              <a:rPr lang="pt-BR" dirty="0"/>
              <a:t>Pessoas chatas existem aos montes, não precisamos de mais certo? Mas e um programa chato?</a:t>
            </a:r>
          </a:p>
          <a:p>
            <a:pPr lvl="1"/>
            <a:r>
              <a:rPr lang="pt-BR" dirty="0" err="1"/>
              <a:t>Ãh</a:t>
            </a:r>
            <a:r>
              <a:rPr lang="pt-BR" dirty="0"/>
              <a:t>, que professor, tá louco?</a:t>
            </a:r>
          </a:p>
          <a:p>
            <a:r>
              <a:rPr lang="pt-BR" dirty="0"/>
              <a:t>Vamos fazer o nosso programa, do exercício 2 ser o ser mais chato que existe?</a:t>
            </a:r>
          </a:p>
          <a:p>
            <a:r>
              <a:rPr lang="pt-BR" dirty="0"/>
              <a:t>Vamos fazer com que ele nos dê um conselho (‘puxe nossa orelha’) sempre que ele ler um valor que julgue não ser adequado ou não estar dentro dos parâmetros que ele considere normal.</a:t>
            </a:r>
          </a:p>
          <a:p>
            <a:r>
              <a:rPr lang="pt-BR" dirty="0"/>
              <a:t>Para isso precisaremos entender as </a:t>
            </a:r>
            <a:r>
              <a:rPr lang="pt-BR" sz="3200" b="1" dirty="0"/>
              <a:t>Estruturas de Seleção IF</a:t>
            </a:r>
            <a:endParaRPr lang="pt-BR" b="1" dirty="0"/>
          </a:p>
        </p:txBody>
      </p:sp>
      <p:sp>
        <p:nvSpPr>
          <p:cNvPr id="4" name="Espaço Reservado para Número de Slide 3">
            <a:extLst>
              <a:ext uri="{FF2B5EF4-FFF2-40B4-BE49-F238E27FC236}">
                <a16:creationId xmlns:a16="http://schemas.microsoft.com/office/drawing/2014/main" id="{281E6F3B-F756-3741-8FA5-EA5DC1B8F29B}"/>
              </a:ext>
            </a:extLst>
          </p:cNvPr>
          <p:cNvSpPr>
            <a:spLocks noGrp="1"/>
          </p:cNvSpPr>
          <p:nvPr>
            <p:ph type="sldNum" sz="quarter" idx="12"/>
          </p:nvPr>
        </p:nvSpPr>
        <p:spPr/>
        <p:txBody>
          <a:bodyPr/>
          <a:lstStyle/>
          <a:p>
            <a:fld id="{6D22F896-40B5-4ADD-8801-0D06FADFA095}" type="slidenum">
              <a:rPr lang="en-US" smtClean="0"/>
              <a:t>84</a:t>
            </a:fld>
            <a:endParaRPr lang="en-US" dirty="0"/>
          </a:p>
        </p:txBody>
      </p:sp>
    </p:spTree>
    <p:extLst>
      <p:ext uri="{BB962C8B-B14F-4D97-AF65-F5344CB8AC3E}">
        <p14:creationId xmlns:p14="http://schemas.microsoft.com/office/powerpoint/2010/main" val="10274395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15A527-9DB6-B14F-A6CC-01998F1CC3CC}"/>
              </a:ext>
            </a:extLst>
          </p:cNvPr>
          <p:cNvSpPr>
            <a:spLocks noGrp="1"/>
          </p:cNvSpPr>
          <p:nvPr>
            <p:ph type="title"/>
          </p:nvPr>
        </p:nvSpPr>
        <p:spPr/>
        <p:txBody>
          <a:bodyPr/>
          <a:lstStyle/>
          <a:p>
            <a:r>
              <a:rPr lang="pt-BR" dirty="0"/>
              <a:t>De volta ao programa Chato</a:t>
            </a:r>
          </a:p>
        </p:txBody>
      </p:sp>
      <p:sp>
        <p:nvSpPr>
          <p:cNvPr id="3" name="Espaço Reservado para Conteúdo 2">
            <a:extLst>
              <a:ext uri="{FF2B5EF4-FFF2-40B4-BE49-F238E27FC236}">
                <a16:creationId xmlns:a16="http://schemas.microsoft.com/office/drawing/2014/main" id="{B3ACA437-6D0D-5249-BEAE-8A66510ACAE8}"/>
              </a:ext>
            </a:extLst>
          </p:cNvPr>
          <p:cNvSpPr>
            <a:spLocks noGrp="1"/>
          </p:cNvSpPr>
          <p:nvPr>
            <p:ph idx="1"/>
          </p:nvPr>
        </p:nvSpPr>
        <p:spPr/>
        <p:txBody>
          <a:bodyPr/>
          <a:lstStyle/>
          <a:p>
            <a:r>
              <a:rPr lang="pt-BR" dirty="0"/>
              <a:t>Modifique o programa do exercício 2 para que ele lhe dê conselhos com base nos valores que você digitou, por exemplo.</a:t>
            </a:r>
          </a:p>
        </p:txBody>
      </p:sp>
      <p:sp>
        <p:nvSpPr>
          <p:cNvPr id="4" name="Espaço Reservado para Número de Slide 3">
            <a:extLst>
              <a:ext uri="{FF2B5EF4-FFF2-40B4-BE49-F238E27FC236}">
                <a16:creationId xmlns:a16="http://schemas.microsoft.com/office/drawing/2014/main" id="{804C5E96-01E6-3348-8D0C-42C35AFFD19F}"/>
              </a:ext>
            </a:extLst>
          </p:cNvPr>
          <p:cNvSpPr>
            <a:spLocks noGrp="1"/>
          </p:cNvSpPr>
          <p:nvPr>
            <p:ph type="sldNum" sz="quarter" idx="12"/>
          </p:nvPr>
        </p:nvSpPr>
        <p:spPr/>
        <p:txBody>
          <a:bodyPr/>
          <a:lstStyle/>
          <a:p>
            <a:fld id="{6D22F896-40B5-4ADD-8801-0D06FADFA095}" type="slidenum">
              <a:rPr lang="en-US" smtClean="0"/>
              <a:pPr/>
              <a:t>85</a:t>
            </a:fld>
            <a:endParaRPr lang="en-US" dirty="0"/>
          </a:p>
        </p:txBody>
      </p:sp>
      <p:pic>
        <p:nvPicPr>
          <p:cNvPr id="5" name="Imagem 4">
            <a:extLst>
              <a:ext uri="{FF2B5EF4-FFF2-40B4-BE49-F238E27FC236}">
                <a16:creationId xmlns:a16="http://schemas.microsoft.com/office/drawing/2014/main" id="{A5C74E33-EA8A-6A41-9B96-C5CEA67CD372}"/>
              </a:ext>
            </a:extLst>
          </p:cNvPr>
          <p:cNvPicPr>
            <a:picLocks noChangeAspect="1"/>
          </p:cNvPicPr>
          <p:nvPr/>
        </p:nvPicPr>
        <p:blipFill>
          <a:blip r:embed="rId2"/>
          <a:stretch>
            <a:fillRect/>
          </a:stretch>
        </p:blipFill>
        <p:spPr>
          <a:xfrm>
            <a:off x="2539716" y="3232435"/>
            <a:ext cx="6276738" cy="3374466"/>
          </a:xfrm>
          <a:prstGeom prst="rect">
            <a:avLst/>
          </a:prstGeom>
        </p:spPr>
      </p:pic>
    </p:spTree>
    <p:extLst>
      <p:ext uri="{BB962C8B-B14F-4D97-AF65-F5344CB8AC3E}">
        <p14:creationId xmlns:p14="http://schemas.microsoft.com/office/powerpoint/2010/main" val="38342121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36467168-F80F-624F-9D8B-D4E4C65F4C36}"/>
              </a:ext>
            </a:extLst>
          </p:cNvPr>
          <p:cNvSpPr>
            <a:spLocks noGrp="1"/>
          </p:cNvSpPr>
          <p:nvPr>
            <p:ph type="title"/>
          </p:nvPr>
        </p:nvSpPr>
        <p:spPr/>
        <p:txBody>
          <a:bodyPr/>
          <a:lstStyle/>
          <a:p>
            <a:r>
              <a:rPr lang="pt-BR" dirty="0"/>
              <a:t>Expressões e Operadores Lógicos</a:t>
            </a:r>
          </a:p>
        </p:txBody>
      </p:sp>
      <p:sp>
        <p:nvSpPr>
          <p:cNvPr id="6" name="Espaço Reservado para Texto 5">
            <a:extLst>
              <a:ext uri="{FF2B5EF4-FFF2-40B4-BE49-F238E27FC236}">
                <a16:creationId xmlns:a16="http://schemas.microsoft.com/office/drawing/2014/main" id="{D1BB6C1A-9DBE-B840-9779-75AF26D62E61}"/>
              </a:ext>
            </a:extLst>
          </p:cNvPr>
          <p:cNvSpPr>
            <a:spLocks noGrp="1"/>
          </p:cNvSpPr>
          <p:nvPr>
            <p:ph type="body" idx="1"/>
          </p:nvPr>
        </p:nvSpPr>
        <p:spPr/>
        <p:txBody>
          <a:bodyPr/>
          <a:lstStyle/>
          <a:p>
            <a:endParaRPr lang="pt-BR"/>
          </a:p>
        </p:txBody>
      </p:sp>
      <p:sp>
        <p:nvSpPr>
          <p:cNvPr id="4" name="Espaço Reservado para Número de Slide 3">
            <a:extLst>
              <a:ext uri="{FF2B5EF4-FFF2-40B4-BE49-F238E27FC236}">
                <a16:creationId xmlns:a16="http://schemas.microsoft.com/office/drawing/2014/main" id="{FB98DB1F-D4C3-A744-AEF0-5A92D634A45C}"/>
              </a:ext>
            </a:extLst>
          </p:cNvPr>
          <p:cNvSpPr>
            <a:spLocks noGrp="1"/>
          </p:cNvSpPr>
          <p:nvPr>
            <p:ph type="sldNum" sz="quarter" idx="12"/>
          </p:nvPr>
        </p:nvSpPr>
        <p:spPr/>
        <p:txBody>
          <a:bodyPr/>
          <a:lstStyle/>
          <a:p>
            <a:fld id="{6D22F896-40B5-4ADD-8801-0D06FADFA095}" type="slidenum">
              <a:rPr lang="en-US" smtClean="0"/>
              <a:pPr/>
              <a:t>86</a:t>
            </a:fld>
            <a:endParaRPr lang="en-US" dirty="0"/>
          </a:p>
        </p:txBody>
      </p:sp>
    </p:spTree>
    <p:extLst>
      <p:ext uri="{BB962C8B-B14F-4D97-AF65-F5344CB8AC3E}">
        <p14:creationId xmlns:p14="http://schemas.microsoft.com/office/powerpoint/2010/main" val="13986560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08CCF652-6F91-0646-A16E-1CBFF5333447}"/>
              </a:ext>
            </a:extLst>
          </p:cNvPr>
          <p:cNvSpPr>
            <a:spLocks noGrp="1"/>
          </p:cNvSpPr>
          <p:nvPr>
            <p:ph type="title"/>
          </p:nvPr>
        </p:nvSpPr>
        <p:spPr/>
        <p:txBody>
          <a:bodyPr/>
          <a:lstStyle/>
          <a:p>
            <a:r>
              <a:rPr lang="pt-BR" dirty="0"/>
              <a:t>Operadores e Expressões Lógicas</a:t>
            </a:r>
          </a:p>
        </p:txBody>
      </p:sp>
      <mc:AlternateContent xmlns:mc="http://schemas.openxmlformats.org/markup-compatibility/2006">
        <mc:Choice xmlns:a14="http://schemas.microsoft.com/office/drawing/2010/main" Requires="a14">
          <p:sp>
            <p:nvSpPr>
              <p:cNvPr id="6" name="Espaço Reservado para Conteúdo 5">
                <a:extLst>
                  <a:ext uri="{FF2B5EF4-FFF2-40B4-BE49-F238E27FC236}">
                    <a16:creationId xmlns:a16="http://schemas.microsoft.com/office/drawing/2014/main" id="{DDCF66C6-589F-B64E-9043-E721DB56E83D}"/>
                  </a:ext>
                </a:extLst>
              </p:cNvPr>
              <p:cNvSpPr>
                <a:spLocks noGrp="1"/>
              </p:cNvSpPr>
              <p:nvPr>
                <p:ph idx="1"/>
              </p:nvPr>
            </p:nvSpPr>
            <p:spPr/>
            <p:txBody>
              <a:bodyPr/>
              <a:lstStyle/>
              <a:p>
                <a:r>
                  <a:rPr lang="pt-BR" dirty="0"/>
                  <a:t>Vimos até aqui como selecionar um bloco de código a ser executado dependendo do resultado de um expressão relacional.</a:t>
                </a:r>
              </a:p>
              <a:p>
                <a:r>
                  <a:rPr lang="pt-BR" dirty="0"/>
                  <a:t>Para isso utilizamos a estrutura de seleção </a:t>
                </a:r>
                <a14:m>
                  <m:oMath xmlns:m="http://schemas.openxmlformats.org/officeDocument/2006/math">
                    <m:r>
                      <a:rPr lang="pt-BR" i="1" dirty="0" smtClean="0">
                        <a:latin typeface="Cambria Math" panose="02040503050406030204" pitchFamily="18" charset="0"/>
                      </a:rPr>
                      <m:t>𝑖𝑓</m:t>
                    </m:r>
                  </m:oMath>
                </a14:m>
                <a:endParaRPr lang="pt-BR" dirty="0"/>
              </a:p>
              <a:p>
                <a:r>
                  <a:rPr lang="pt-BR" dirty="0"/>
                  <a:t>O </a:t>
                </a:r>
                <a14:m>
                  <m:oMath xmlns:m="http://schemas.openxmlformats.org/officeDocument/2006/math">
                    <m:r>
                      <a:rPr lang="pt-BR" i="1" dirty="0" smtClean="0">
                        <a:latin typeface="Cambria Math" panose="02040503050406030204" pitchFamily="18" charset="0"/>
                      </a:rPr>
                      <m:t>𝑖</m:t>
                    </m:r>
                    <m:r>
                      <a:rPr lang="pt-BR" i="1" dirty="0" err="1">
                        <a:latin typeface="Cambria Math" panose="02040503050406030204" pitchFamily="18" charset="0"/>
                      </a:rPr>
                      <m:t>𝑓</m:t>
                    </m:r>
                  </m:oMath>
                </a14:m>
                <a:r>
                  <a:rPr lang="pt-BR" dirty="0"/>
                  <a:t> avalia uma condição, que dependendo do seu valor verdade executará um ou outro bloco de código.</a:t>
                </a:r>
              </a:p>
              <a:p>
                <a:r>
                  <a:rPr lang="pt-BR" dirty="0"/>
                  <a:t>Porém as expressões que utilizamos foram simples e somente relacionais.</a:t>
                </a:r>
              </a:p>
              <a:p>
                <a:r>
                  <a:rPr lang="pt-BR" dirty="0"/>
                  <a:t>E se quisermos testar um intervalo de valores? Por exemplo um valor entre 10 e 50?</a:t>
                </a:r>
              </a:p>
            </p:txBody>
          </p:sp>
        </mc:Choice>
        <mc:Fallback>
          <p:sp>
            <p:nvSpPr>
              <p:cNvPr id="6" name="Espaço Reservado para Conteúdo 5">
                <a:extLst>
                  <a:ext uri="{FF2B5EF4-FFF2-40B4-BE49-F238E27FC236}">
                    <a16:creationId xmlns:a16="http://schemas.microsoft.com/office/drawing/2014/main" id="{DDCF66C6-589F-B64E-9043-E721DB56E83D}"/>
                  </a:ext>
                </a:extLst>
              </p:cNvPr>
              <p:cNvSpPr>
                <a:spLocks noGrp="1" noRot="1" noChangeAspect="1" noMove="1" noResize="1" noEditPoints="1" noAdjustHandles="1" noChangeArrowheads="1" noChangeShapeType="1" noTextEdit="1"/>
              </p:cNvSpPr>
              <p:nvPr>
                <p:ph idx="1"/>
              </p:nvPr>
            </p:nvSpPr>
            <p:spPr>
              <a:blipFill>
                <a:blip r:embed="rId2"/>
                <a:stretch>
                  <a:fillRect l="-792" t="-2113" b="-3169"/>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A38BA833-96C9-7D4C-969E-4BAF3AE30D69}"/>
              </a:ext>
            </a:extLst>
          </p:cNvPr>
          <p:cNvSpPr>
            <a:spLocks noGrp="1"/>
          </p:cNvSpPr>
          <p:nvPr>
            <p:ph type="sldNum" sz="quarter" idx="12"/>
          </p:nvPr>
        </p:nvSpPr>
        <p:spPr/>
        <p:txBody>
          <a:bodyPr/>
          <a:lstStyle/>
          <a:p>
            <a:fld id="{6D22F896-40B5-4ADD-8801-0D06FADFA095}" type="slidenum">
              <a:rPr lang="en-US" smtClean="0"/>
              <a:t>87</a:t>
            </a:fld>
            <a:endParaRPr lang="en-US" dirty="0"/>
          </a:p>
        </p:txBody>
      </p:sp>
    </p:spTree>
    <p:extLst>
      <p:ext uri="{BB962C8B-B14F-4D97-AF65-F5344CB8AC3E}">
        <p14:creationId xmlns:p14="http://schemas.microsoft.com/office/powerpoint/2010/main" val="7499901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7E7C8944-7414-E945-8CB6-B36DDD7DC599}"/>
              </a:ext>
            </a:extLst>
          </p:cNvPr>
          <p:cNvSpPr>
            <a:spLocks noGrp="1"/>
          </p:cNvSpPr>
          <p:nvPr>
            <p:ph type="title"/>
          </p:nvPr>
        </p:nvSpPr>
        <p:spPr/>
        <p:txBody>
          <a:bodyPr/>
          <a:lstStyle/>
          <a:p>
            <a:r>
              <a:rPr lang="pt-BR" dirty="0"/>
              <a:t>Operadores Lógicos</a:t>
            </a:r>
          </a:p>
        </p:txBody>
      </p:sp>
      <p:sp>
        <p:nvSpPr>
          <p:cNvPr id="6" name="Espaço Reservado para Texto 5">
            <a:extLst>
              <a:ext uri="{FF2B5EF4-FFF2-40B4-BE49-F238E27FC236}">
                <a16:creationId xmlns:a16="http://schemas.microsoft.com/office/drawing/2014/main" id="{D344B54A-53B6-8C40-A863-2837A2A8C59D}"/>
              </a:ext>
            </a:extLst>
          </p:cNvPr>
          <p:cNvSpPr>
            <a:spLocks noGrp="1"/>
          </p:cNvSpPr>
          <p:nvPr>
            <p:ph type="body" idx="1"/>
          </p:nvPr>
        </p:nvSpPr>
        <p:spPr/>
        <p:txBody>
          <a:bodyPr/>
          <a:lstStyle/>
          <a:p>
            <a:endParaRPr lang="pt-BR" dirty="0"/>
          </a:p>
        </p:txBody>
      </p:sp>
      <p:sp>
        <p:nvSpPr>
          <p:cNvPr id="4" name="Espaço Reservado para Número de Slide 3">
            <a:extLst>
              <a:ext uri="{FF2B5EF4-FFF2-40B4-BE49-F238E27FC236}">
                <a16:creationId xmlns:a16="http://schemas.microsoft.com/office/drawing/2014/main" id="{88233650-2849-0941-A278-5E78D2102D2A}"/>
              </a:ext>
            </a:extLst>
          </p:cNvPr>
          <p:cNvSpPr>
            <a:spLocks noGrp="1"/>
          </p:cNvSpPr>
          <p:nvPr>
            <p:ph type="sldNum" sz="quarter" idx="12"/>
          </p:nvPr>
        </p:nvSpPr>
        <p:spPr/>
        <p:txBody>
          <a:bodyPr/>
          <a:lstStyle/>
          <a:p>
            <a:fld id="{6D22F896-40B5-4ADD-8801-0D06FADFA095}" type="slidenum">
              <a:rPr lang="en-US" smtClean="0"/>
              <a:pPr/>
              <a:t>88</a:t>
            </a:fld>
            <a:endParaRPr lang="en-US" dirty="0"/>
          </a:p>
        </p:txBody>
      </p:sp>
    </p:spTree>
    <p:extLst>
      <p:ext uri="{BB962C8B-B14F-4D97-AF65-F5344CB8AC3E}">
        <p14:creationId xmlns:p14="http://schemas.microsoft.com/office/powerpoint/2010/main" val="253579204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091DF7-AD4C-DA41-AD04-6B0614F28F7A}"/>
              </a:ext>
            </a:extLst>
          </p:cNvPr>
          <p:cNvSpPr>
            <a:spLocks noGrp="1"/>
          </p:cNvSpPr>
          <p:nvPr>
            <p:ph type="title"/>
          </p:nvPr>
        </p:nvSpPr>
        <p:spPr/>
        <p:txBody>
          <a:bodyPr/>
          <a:lstStyle/>
          <a:p>
            <a:r>
              <a:rPr lang="pt-BR" dirty="0"/>
              <a:t>George </a:t>
            </a:r>
            <a:r>
              <a:rPr lang="pt-BR" dirty="0" err="1"/>
              <a:t>Boole</a:t>
            </a:r>
            <a:r>
              <a:rPr lang="pt-BR" dirty="0"/>
              <a:t> - Documentário</a:t>
            </a:r>
          </a:p>
        </p:txBody>
      </p:sp>
      <p:pic>
        <p:nvPicPr>
          <p:cNvPr id="5" name="George Boole - Criador da LÃ³gica Booleana">
            <a:hlinkClick r:id="" action="ppaction://media"/>
            <a:extLst>
              <a:ext uri="{FF2B5EF4-FFF2-40B4-BE49-F238E27FC236}">
                <a16:creationId xmlns:a16="http://schemas.microsoft.com/office/drawing/2014/main" id="{0F0ACB61-9F3F-B54F-B1A5-09078F839513}"/>
              </a:ext>
            </a:extLst>
          </p:cNvPr>
          <p:cNvPicPr>
            <a:picLocks noGrp="1" noRot="1" noChangeAspect="1"/>
          </p:cNvPicPr>
          <p:nvPr>
            <p:ph idx="1"/>
            <a:videoFile r:link="rId1"/>
          </p:nvPr>
        </p:nvPicPr>
        <p:blipFill>
          <a:blip r:embed="rId3"/>
          <a:stretch>
            <a:fillRect/>
          </a:stretch>
        </p:blipFill>
        <p:spPr>
          <a:xfrm>
            <a:off x="3259138" y="2336800"/>
            <a:ext cx="4802187" cy="3598863"/>
          </a:xfrm>
          <a:prstGeom prst="rect">
            <a:avLst/>
          </a:prstGeom>
        </p:spPr>
      </p:pic>
      <p:sp>
        <p:nvSpPr>
          <p:cNvPr id="4" name="Espaço Reservado para Número de Slide 3">
            <a:extLst>
              <a:ext uri="{FF2B5EF4-FFF2-40B4-BE49-F238E27FC236}">
                <a16:creationId xmlns:a16="http://schemas.microsoft.com/office/drawing/2014/main" id="{483CCF96-6B2B-5843-9602-84809F4AB191}"/>
              </a:ext>
            </a:extLst>
          </p:cNvPr>
          <p:cNvSpPr>
            <a:spLocks noGrp="1"/>
          </p:cNvSpPr>
          <p:nvPr>
            <p:ph type="sldNum" sz="quarter" idx="12"/>
          </p:nvPr>
        </p:nvSpPr>
        <p:spPr/>
        <p:txBody>
          <a:bodyPr/>
          <a:lstStyle/>
          <a:p>
            <a:fld id="{6D22F896-40B5-4ADD-8801-0D06FADFA095}" type="slidenum">
              <a:rPr lang="en-US" smtClean="0"/>
              <a:pPr/>
              <a:t>89</a:t>
            </a:fld>
            <a:endParaRPr lang="en-US" dirty="0"/>
          </a:p>
        </p:txBody>
      </p:sp>
    </p:spTree>
    <p:extLst>
      <p:ext uri="{BB962C8B-B14F-4D97-AF65-F5344CB8AC3E}">
        <p14:creationId xmlns:p14="http://schemas.microsoft.com/office/powerpoint/2010/main" val="3256427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E928E0-1AE0-B749-B62C-6D0C9A9725B4}"/>
              </a:ext>
            </a:extLst>
          </p:cNvPr>
          <p:cNvSpPr>
            <a:spLocks noGrp="1"/>
          </p:cNvSpPr>
          <p:nvPr>
            <p:ph type="title"/>
          </p:nvPr>
        </p:nvSpPr>
        <p:spPr/>
        <p:txBody>
          <a:bodyPr/>
          <a:lstStyle/>
          <a:p>
            <a:r>
              <a:rPr lang="pt-BR" dirty="0"/>
              <a:t>Arquitetura de Von </a:t>
            </a:r>
            <a:r>
              <a:rPr lang="pt-BR" dirty="0" err="1"/>
              <a:t>Neumman</a:t>
            </a:r>
            <a:endParaRPr lang="pt-BR" dirty="0"/>
          </a:p>
        </p:txBody>
      </p:sp>
      <p:sp>
        <p:nvSpPr>
          <p:cNvPr id="3" name="Espaço Reservado para Conteúdo 2">
            <a:extLst>
              <a:ext uri="{FF2B5EF4-FFF2-40B4-BE49-F238E27FC236}">
                <a16:creationId xmlns:a16="http://schemas.microsoft.com/office/drawing/2014/main" id="{C10EC552-0682-8248-8139-84A6C6A3FD29}"/>
              </a:ext>
            </a:extLst>
          </p:cNvPr>
          <p:cNvSpPr>
            <a:spLocks noGrp="1"/>
          </p:cNvSpPr>
          <p:nvPr>
            <p:ph idx="1"/>
          </p:nvPr>
        </p:nvSpPr>
        <p:spPr/>
        <p:txBody>
          <a:bodyPr/>
          <a:lstStyle/>
          <a:p>
            <a:r>
              <a:rPr lang="pt-BR" dirty="0"/>
              <a:t>Computadores de Propósito geral são aqueles cujas instruções a serem executadas bem como os dados podem ser alterados em um computador</a:t>
            </a:r>
          </a:p>
          <a:p>
            <a:endParaRPr lang="pt-BR" dirty="0"/>
          </a:p>
          <a:p>
            <a:r>
              <a:rPr lang="pt-BR" dirty="0"/>
              <a:t>Dessa forma o computador pode executar tarefa totalmente distintas, como por exemplo, tocar um vídeo e navegar na internet.</a:t>
            </a:r>
          </a:p>
        </p:txBody>
      </p:sp>
      <p:sp>
        <p:nvSpPr>
          <p:cNvPr id="4" name="Espaço Reservado para Número de Slide 3">
            <a:extLst>
              <a:ext uri="{FF2B5EF4-FFF2-40B4-BE49-F238E27FC236}">
                <a16:creationId xmlns:a16="http://schemas.microsoft.com/office/drawing/2014/main" id="{69E6F5EA-1FF7-8944-91B1-35BF051827E3}"/>
              </a:ext>
            </a:extLst>
          </p:cNvPr>
          <p:cNvSpPr>
            <a:spLocks noGrp="1"/>
          </p:cNvSpPr>
          <p:nvPr>
            <p:ph type="sldNum" sz="quarter" idx="12"/>
          </p:nvPr>
        </p:nvSpPr>
        <p:spPr/>
        <p:txBody>
          <a:bodyPr/>
          <a:lstStyle/>
          <a:p>
            <a:fld id="{6D22F896-40B5-4ADD-8801-0D06FADFA095}" type="slidenum">
              <a:rPr lang="en-US" smtClean="0"/>
              <a:pPr/>
              <a:t>9</a:t>
            </a:fld>
            <a:endParaRPr lang="en-US" dirty="0"/>
          </a:p>
        </p:txBody>
      </p:sp>
    </p:spTree>
    <p:extLst>
      <p:ext uri="{BB962C8B-B14F-4D97-AF65-F5344CB8AC3E}">
        <p14:creationId xmlns:p14="http://schemas.microsoft.com/office/powerpoint/2010/main" val="8905333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0A20795C-606D-8346-8609-895AC592901A}"/>
              </a:ext>
            </a:extLst>
          </p:cNvPr>
          <p:cNvSpPr>
            <a:spLocks noGrp="1"/>
          </p:cNvSpPr>
          <p:nvPr>
            <p:ph type="title"/>
          </p:nvPr>
        </p:nvSpPr>
        <p:spPr/>
        <p:txBody>
          <a:bodyPr/>
          <a:lstStyle/>
          <a:p>
            <a:r>
              <a:rPr lang="pt-BR" dirty="0"/>
              <a:t>Operadores Lógicos</a:t>
            </a:r>
          </a:p>
        </p:txBody>
      </p:sp>
      <mc:AlternateContent xmlns:mc="http://schemas.openxmlformats.org/markup-compatibility/2006">
        <mc:Choice xmlns:a14="http://schemas.microsoft.com/office/drawing/2010/main" Requires="a14">
          <p:sp>
            <p:nvSpPr>
              <p:cNvPr id="6" name="Espaço Reservado para Conteúdo 5">
                <a:extLst>
                  <a:ext uri="{FF2B5EF4-FFF2-40B4-BE49-F238E27FC236}">
                    <a16:creationId xmlns:a16="http://schemas.microsoft.com/office/drawing/2014/main" id="{92EB22EB-1A9E-394B-8FBA-088AB8318C25}"/>
                  </a:ext>
                </a:extLst>
              </p:cNvPr>
              <p:cNvSpPr>
                <a:spLocks noGrp="1"/>
              </p:cNvSpPr>
              <p:nvPr>
                <p:ph idx="1"/>
              </p:nvPr>
            </p:nvSpPr>
            <p:spPr/>
            <p:txBody>
              <a:bodyPr/>
              <a:lstStyle/>
              <a:p>
                <a:r>
                  <a:rPr lang="pt-BR" dirty="0"/>
                  <a:t>A Lógica Booleana, é o ramo da lógica que só considera dois valores possíveis, verdade ou falsidade.</a:t>
                </a:r>
              </a:p>
              <a:p>
                <a:r>
                  <a:rPr lang="pt-BR" dirty="0"/>
                  <a:t>George </a:t>
                </a:r>
                <a:r>
                  <a:rPr lang="pt-BR" dirty="0" err="1"/>
                  <a:t>Boole</a:t>
                </a:r>
                <a:r>
                  <a:rPr lang="pt-BR" dirty="0"/>
                  <a:t> vou o inventor dessa lógica e ele criou-a no intuito de estruturar matematicamente o pensamento humano, o que culminou na Álgebra Booleana.</a:t>
                </a:r>
              </a:p>
              <a:p>
                <a:r>
                  <a:rPr lang="pt-BR" dirty="0"/>
                  <a:t>Temos três operadores fundamentais na lógica booleana e que é muito utilizado na computação, a conjunção, a disjunção e a Negação, os dois primeiros mais comumente conhecidos pelos seus operadores </a:t>
                </a:r>
                <a14:m>
                  <m:oMath xmlns:m="http://schemas.openxmlformats.org/officeDocument/2006/math">
                    <m:r>
                      <a:rPr lang="pt-BR" i="1" dirty="0" smtClean="0">
                        <a:latin typeface="Cambria Math" panose="02040503050406030204" pitchFamily="18" charset="0"/>
                      </a:rPr>
                      <m:t>𝐸</m:t>
                    </m:r>
                  </m:oMath>
                </a14:m>
                <a:r>
                  <a:rPr lang="pt-BR" dirty="0"/>
                  <a:t> e </a:t>
                </a:r>
                <a14:m>
                  <m:oMath xmlns:m="http://schemas.openxmlformats.org/officeDocument/2006/math">
                    <m:r>
                      <a:rPr lang="pt-BR" i="1" dirty="0" smtClean="0">
                        <a:latin typeface="Cambria Math" panose="02040503050406030204" pitchFamily="18" charset="0"/>
                      </a:rPr>
                      <m:t>𝑂𝑈</m:t>
                    </m:r>
                  </m:oMath>
                </a14:m>
                <a:r>
                  <a:rPr lang="pt-BR" dirty="0"/>
                  <a:t>.</a:t>
                </a:r>
              </a:p>
            </p:txBody>
          </p:sp>
        </mc:Choice>
        <mc:Fallback>
          <p:sp>
            <p:nvSpPr>
              <p:cNvPr id="6" name="Espaço Reservado para Conteúdo 5">
                <a:extLst>
                  <a:ext uri="{FF2B5EF4-FFF2-40B4-BE49-F238E27FC236}">
                    <a16:creationId xmlns:a16="http://schemas.microsoft.com/office/drawing/2014/main" id="{92EB22EB-1A9E-394B-8FBA-088AB8318C25}"/>
                  </a:ext>
                </a:extLst>
              </p:cNvPr>
              <p:cNvSpPr>
                <a:spLocks noGrp="1" noRot="1" noChangeAspect="1" noMove="1" noResize="1" noEditPoints="1" noAdjustHandles="1" noChangeArrowheads="1" noChangeShapeType="1" noTextEdit="1"/>
              </p:cNvSpPr>
              <p:nvPr>
                <p:ph idx="1"/>
              </p:nvPr>
            </p:nvSpPr>
            <p:spPr>
              <a:blipFill>
                <a:blip r:embed="rId2"/>
                <a:stretch>
                  <a:fillRect l="-792" t="-2113" r="-1319"/>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CB9996C7-7ECE-6D49-AB84-BA58C97D521D}"/>
              </a:ext>
            </a:extLst>
          </p:cNvPr>
          <p:cNvSpPr>
            <a:spLocks noGrp="1"/>
          </p:cNvSpPr>
          <p:nvPr>
            <p:ph type="sldNum" sz="quarter" idx="12"/>
          </p:nvPr>
        </p:nvSpPr>
        <p:spPr/>
        <p:txBody>
          <a:bodyPr/>
          <a:lstStyle/>
          <a:p>
            <a:fld id="{6D22F896-40B5-4ADD-8801-0D06FADFA095}" type="slidenum">
              <a:rPr lang="en-US" smtClean="0"/>
              <a:t>90</a:t>
            </a:fld>
            <a:endParaRPr lang="en-US" dirty="0"/>
          </a:p>
        </p:txBody>
      </p:sp>
    </p:spTree>
    <p:extLst>
      <p:ext uri="{BB962C8B-B14F-4D97-AF65-F5344CB8AC3E}">
        <p14:creationId xmlns:p14="http://schemas.microsoft.com/office/powerpoint/2010/main" val="218702580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EA9A71-45A2-9B46-BF1C-50AAEF996CCA}"/>
              </a:ext>
            </a:extLst>
          </p:cNvPr>
          <p:cNvSpPr>
            <a:spLocks noGrp="1"/>
          </p:cNvSpPr>
          <p:nvPr>
            <p:ph type="title"/>
          </p:nvPr>
        </p:nvSpPr>
        <p:spPr/>
        <p:txBody>
          <a:bodyPr/>
          <a:lstStyle/>
          <a:p>
            <a:r>
              <a:rPr lang="pt-BR" dirty="0"/>
              <a:t>Operadores Lógicos</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46D0F29E-C22D-454F-8B7D-69F7B7843F3F}"/>
                  </a:ext>
                </a:extLst>
              </p:cNvPr>
              <p:cNvSpPr>
                <a:spLocks noGrp="1"/>
              </p:cNvSpPr>
              <p:nvPr>
                <p:ph idx="1"/>
              </p:nvPr>
            </p:nvSpPr>
            <p:spPr/>
            <p:txBody>
              <a:bodyPr/>
              <a:lstStyle/>
              <a:p>
                <a:r>
                  <a:rPr lang="pt-BR" dirty="0"/>
                  <a:t>Os operadores lógicos só operam sob dois valores possíveis.</a:t>
                </a:r>
              </a:p>
              <a:p>
                <a:endParaRPr lang="pt-BR" dirty="0"/>
              </a:p>
              <a:p>
                <a:r>
                  <a:rPr lang="pt-BR" dirty="0"/>
                  <a:t>Verdade – em C qualquer valor diferente de </a:t>
                </a:r>
                <a14:m>
                  <m:oMath xmlns:m="http://schemas.openxmlformats.org/officeDocument/2006/math">
                    <m:r>
                      <a:rPr lang="pt-BR" i="1" dirty="0" smtClean="0">
                        <a:latin typeface="Cambria Math" panose="02040503050406030204" pitchFamily="18" charset="0"/>
                      </a:rPr>
                      <m:t>0</m:t>
                    </m:r>
                  </m:oMath>
                </a14:m>
                <a:endParaRPr lang="pt-BR" dirty="0"/>
              </a:p>
              <a:p>
                <a:r>
                  <a:rPr lang="pt-BR" dirty="0"/>
                  <a:t>Falsidade – em C o valor </a:t>
                </a:r>
                <a14:m>
                  <m:oMath xmlns:m="http://schemas.openxmlformats.org/officeDocument/2006/math">
                    <m:r>
                      <a:rPr lang="pt-BR" i="1" dirty="0" smtClean="0">
                        <a:latin typeface="Cambria Math" panose="02040503050406030204" pitchFamily="18" charset="0"/>
                      </a:rPr>
                      <m:t>0</m:t>
                    </m:r>
                  </m:oMath>
                </a14:m>
                <a:endParaRPr lang="pt-BR" dirty="0"/>
              </a:p>
              <a:p>
                <a:endParaRPr lang="pt-BR" dirty="0"/>
              </a:p>
              <a:p>
                <a:r>
                  <a:rPr lang="pt-BR" dirty="0"/>
                  <a:t>O resultado dessas operação são igualmente </a:t>
                </a:r>
                <a14:m>
                  <m:oMath xmlns:m="http://schemas.openxmlformats.org/officeDocument/2006/math">
                    <m:r>
                      <a:rPr lang="pt-BR" i="1" dirty="0" smtClean="0">
                        <a:latin typeface="Cambria Math" panose="02040503050406030204" pitchFamily="18" charset="0"/>
                      </a:rPr>
                      <m:t>0</m:t>
                    </m:r>
                  </m:oMath>
                </a14:m>
                <a:r>
                  <a:rPr lang="pt-BR" dirty="0"/>
                  <a:t> ou </a:t>
                </a:r>
                <a14:m>
                  <m:oMath xmlns:m="http://schemas.openxmlformats.org/officeDocument/2006/math">
                    <m:r>
                      <a:rPr lang="pt-BR" i="1" dirty="0" smtClean="0">
                        <a:latin typeface="Cambria Math" panose="02040503050406030204" pitchFamily="18" charset="0"/>
                      </a:rPr>
                      <m:t>1</m:t>
                    </m:r>
                  </m:oMath>
                </a14:m>
                <a:r>
                  <a:rPr lang="pt-BR" dirty="0"/>
                  <a:t>.</a:t>
                </a:r>
              </a:p>
            </p:txBody>
          </p:sp>
        </mc:Choice>
        <mc:Fallback>
          <p:sp>
            <p:nvSpPr>
              <p:cNvPr id="3" name="Espaço Reservado para Conteúdo 2">
                <a:extLst>
                  <a:ext uri="{FF2B5EF4-FFF2-40B4-BE49-F238E27FC236}">
                    <a16:creationId xmlns:a16="http://schemas.microsoft.com/office/drawing/2014/main" id="{46D0F29E-C22D-454F-8B7D-69F7B7843F3F}"/>
                  </a:ext>
                </a:extLst>
              </p:cNvPr>
              <p:cNvSpPr>
                <a:spLocks noGrp="1" noRot="1" noChangeAspect="1" noMove="1" noResize="1" noEditPoints="1" noAdjustHandles="1" noChangeArrowheads="1" noChangeShapeType="1" noTextEdit="1"/>
              </p:cNvSpPr>
              <p:nvPr>
                <p:ph idx="1"/>
              </p:nvPr>
            </p:nvSpPr>
            <p:spPr>
              <a:blipFill>
                <a:blip r:embed="rId2"/>
                <a:stretch>
                  <a:fillRect l="-792" t="-2113"/>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A685B8B5-4B79-9048-A98F-F566976A3D29}"/>
              </a:ext>
            </a:extLst>
          </p:cNvPr>
          <p:cNvSpPr>
            <a:spLocks noGrp="1"/>
          </p:cNvSpPr>
          <p:nvPr>
            <p:ph type="sldNum" sz="quarter" idx="12"/>
          </p:nvPr>
        </p:nvSpPr>
        <p:spPr/>
        <p:txBody>
          <a:bodyPr/>
          <a:lstStyle/>
          <a:p>
            <a:fld id="{6D22F896-40B5-4ADD-8801-0D06FADFA095}" type="slidenum">
              <a:rPr lang="en-US" smtClean="0"/>
              <a:pPr/>
              <a:t>91</a:t>
            </a:fld>
            <a:endParaRPr lang="en-US" dirty="0"/>
          </a:p>
        </p:txBody>
      </p:sp>
    </p:spTree>
    <p:extLst>
      <p:ext uri="{BB962C8B-B14F-4D97-AF65-F5344CB8AC3E}">
        <p14:creationId xmlns:p14="http://schemas.microsoft.com/office/powerpoint/2010/main" val="383087177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88A4A2-68D2-6046-B49A-CE1C1E6A0B87}"/>
              </a:ext>
            </a:extLst>
          </p:cNvPr>
          <p:cNvSpPr>
            <a:spLocks noGrp="1"/>
          </p:cNvSpPr>
          <p:nvPr>
            <p:ph type="title"/>
          </p:nvPr>
        </p:nvSpPr>
        <p:spPr/>
        <p:txBody>
          <a:bodyPr/>
          <a:lstStyle/>
          <a:p>
            <a:r>
              <a:rPr lang="pt-BR" dirty="0"/>
              <a:t>Operadores Lógicos em C</a:t>
            </a:r>
          </a:p>
        </p:txBody>
      </p:sp>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5FAC40E1-F40D-D743-80DC-41DA602DB897}"/>
                  </a:ext>
                </a:extLst>
              </p:cNvPr>
              <p:cNvSpPr>
                <a:spLocks noGrp="1"/>
              </p:cNvSpPr>
              <p:nvPr>
                <p:ph idx="1"/>
              </p:nvPr>
            </p:nvSpPr>
            <p:spPr/>
            <p:txBody>
              <a:bodyPr/>
              <a:lstStyle/>
              <a:p>
                <a:r>
                  <a:rPr lang="pt-BR" dirty="0"/>
                  <a:t>Sejamos práticos, para uma visão mais ampla da Lógica Booleana é necessário um curso inteiro.</a:t>
                </a:r>
              </a:p>
              <a:p>
                <a:r>
                  <a:rPr lang="pt-BR" dirty="0"/>
                  <a:t>Em toda linguagem de programação os operadores </a:t>
                </a:r>
                <a14:m>
                  <m:oMath xmlns:m="http://schemas.openxmlformats.org/officeDocument/2006/math">
                    <m:r>
                      <a:rPr lang="pt-BR" i="1" dirty="0" smtClean="0">
                        <a:latin typeface="Cambria Math" panose="02040503050406030204" pitchFamily="18" charset="0"/>
                      </a:rPr>
                      <m:t>𝐸</m:t>
                    </m:r>
                    <m:r>
                      <a:rPr lang="pt-BR" i="1" dirty="0" smtClean="0">
                        <a:latin typeface="Cambria Math" panose="02040503050406030204" pitchFamily="18" charset="0"/>
                      </a:rPr>
                      <m:t>, </m:t>
                    </m:r>
                    <m:r>
                      <a:rPr lang="pt-BR" i="1" dirty="0" smtClean="0">
                        <a:latin typeface="Cambria Math" panose="02040503050406030204" pitchFamily="18" charset="0"/>
                      </a:rPr>
                      <m:t>𝑂𝑈</m:t>
                    </m:r>
                    <m:r>
                      <a:rPr lang="pt-BR" i="1" dirty="0" smtClean="0">
                        <a:latin typeface="Cambria Math" panose="02040503050406030204" pitchFamily="18" charset="0"/>
                      </a:rPr>
                      <m:t> </m:t>
                    </m:r>
                  </m:oMath>
                </a14:m>
                <a:r>
                  <a:rPr lang="pt-BR" dirty="0"/>
                  <a:t>e negação estão disponíveis.</a:t>
                </a:r>
              </a:p>
              <a:p>
                <a:r>
                  <a:rPr lang="pt-BR" dirty="0"/>
                  <a:t>Em C o operador </a:t>
                </a:r>
                <a14:m>
                  <m:oMath xmlns:m="http://schemas.openxmlformats.org/officeDocument/2006/math">
                    <m:r>
                      <a:rPr lang="pt-BR" i="1" dirty="0" smtClean="0">
                        <a:latin typeface="Cambria Math" panose="02040503050406030204" pitchFamily="18" charset="0"/>
                      </a:rPr>
                      <m:t>𝐸</m:t>
                    </m:r>
                    <m:r>
                      <a:rPr lang="pt-BR" i="1" dirty="0" smtClean="0">
                        <a:latin typeface="Cambria Math" panose="02040503050406030204" pitchFamily="18" charset="0"/>
                      </a:rPr>
                      <m:t> </m:t>
                    </m:r>
                  </m:oMath>
                </a14:m>
                <a:r>
                  <a:rPr lang="pt-BR" dirty="0"/>
                  <a:t>é denotado por </a:t>
                </a:r>
                <a14:m>
                  <m:oMath xmlns:m="http://schemas.openxmlformats.org/officeDocument/2006/math">
                    <m:r>
                      <a:rPr lang="pt-BR" i="1" dirty="0" smtClean="0">
                        <a:latin typeface="Cambria Math" panose="02040503050406030204" pitchFamily="18" charset="0"/>
                      </a:rPr>
                      <m:t>&amp;&amp;</m:t>
                    </m:r>
                  </m:oMath>
                </a14:m>
                <a:endParaRPr lang="en-US" dirty="0"/>
              </a:p>
              <a:p>
                <a:r>
                  <a:rPr lang="pt-BR" dirty="0"/>
                  <a:t>O operador </a:t>
                </a:r>
                <a14:m>
                  <m:oMath xmlns:m="http://schemas.openxmlformats.org/officeDocument/2006/math">
                    <m:r>
                      <a:rPr lang="pt-BR" i="1" dirty="0" smtClean="0">
                        <a:latin typeface="Cambria Math" panose="02040503050406030204" pitchFamily="18" charset="0"/>
                      </a:rPr>
                      <m:t>𝑂𝑈</m:t>
                    </m:r>
                  </m:oMath>
                </a14:m>
                <a:r>
                  <a:rPr lang="pt-BR" dirty="0"/>
                  <a:t> é denotado por </a:t>
                </a:r>
                <a14:m>
                  <m:oMath xmlns:m="http://schemas.openxmlformats.org/officeDocument/2006/math">
                    <m:r>
                      <a:rPr lang="pt-BR" i="1" dirty="0" smtClean="0">
                        <a:latin typeface="Cambria Math" panose="02040503050406030204" pitchFamily="18" charset="0"/>
                      </a:rPr>
                      <m:t>||</m:t>
                    </m:r>
                  </m:oMath>
                </a14:m>
                <a:endParaRPr lang="pt-BR" dirty="0"/>
              </a:p>
              <a:p>
                <a:r>
                  <a:rPr lang="pt-BR" dirty="0"/>
                  <a:t>O operador de negação por </a:t>
                </a:r>
                <a14:m>
                  <m:oMath xmlns:m="http://schemas.openxmlformats.org/officeDocument/2006/math">
                    <m:r>
                      <a:rPr lang="pt-BR" i="1" dirty="0" smtClean="0">
                        <a:latin typeface="Cambria Math" panose="02040503050406030204" pitchFamily="18" charset="0"/>
                      </a:rPr>
                      <m:t>!</m:t>
                    </m:r>
                  </m:oMath>
                </a14:m>
                <a:endParaRPr lang="pt-BR" dirty="0"/>
              </a:p>
            </p:txBody>
          </p:sp>
        </mc:Choice>
        <mc:Fallback>
          <p:sp>
            <p:nvSpPr>
              <p:cNvPr id="3" name="Espaço Reservado para Conteúdo 2">
                <a:extLst>
                  <a:ext uri="{FF2B5EF4-FFF2-40B4-BE49-F238E27FC236}">
                    <a16:creationId xmlns:a16="http://schemas.microsoft.com/office/drawing/2014/main" id="{5FAC40E1-F40D-D743-80DC-41DA602DB897}"/>
                  </a:ext>
                </a:extLst>
              </p:cNvPr>
              <p:cNvSpPr>
                <a:spLocks noGrp="1" noRot="1" noChangeAspect="1" noMove="1" noResize="1" noEditPoints="1" noAdjustHandles="1" noChangeArrowheads="1" noChangeShapeType="1" noTextEdit="1"/>
              </p:cNvSpPr>
              <p:nvPr>
                <p:ph idx="1"/>
              </p:nvPr>
            </p:nvSpPr>
            <p:spPr>
              <a:blipFill>
                <a:blip r:embed="rId2"/>
                <a:stretch>
                  <a:fillRect l="-792" t="-2113" r="-1715"/>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3FD6B093-8103-8F4A-AB48-D4C1D1A02520}"/>
              </a:ext>
            </a:extLst>
          </p:cNvPr>
          <p:cNvSpPr>
            <a:spLocks noGrp="1"/>
          </p:cNvSpPr>
          <p:nvPr>
            <p:ph type="sldNum" sz="quarter" idx="12"/>
          </p:nvPr>
        </p:nvSpPr>
        <p:spPr/>
        <p:txBody>
          <a:bodyPr/>
          <a:lstStyle/>
          <a:p>
            <a:fld id="{6D22F896-40B5-4ADD-8801-0D06FADFA095}" type="slidenum">
              <a:rPr lang="en-US" smtClean="0"/>
              <a:pPr/>
              <a:t>92</a:t>
            </a:fld>
            <a:endParaRPr lang="en-US" dirty="0"/>
          </a:p>
        </p:txBody>
      </p:sp>
    </p:spTree>
    <p:extLst>
      <p:ext uri="{BB962C8B-B14F-4D97-AF65-F5344CB8AC3E}">
        <p14:creationId xmlns:p14="http://schemas.microsoft.com/office/powerpoint/2010/main" val="18570937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ítulo 1">
                <a:extLst>
                  <a:ext uri="{FF2B5EF4-FFF2-40B4-BE49-F238E27FC236}">
                    <a16:creationId xmlns:a16="http://schemas.microsoft.com/office/drawing/2014/main" id="{5091FDDD-8C4B-E242-BA18-8AE918B00615}"/>
                  </a:ext>
                </a:extLst>
              </p:cNvPr>
              <p:cNvSpPr>
                <a:spLocks noGrp="1"/>
              </p:cNvSpPr>
              <p:nvPr>
                <p:ph type="title"/>
              </p:nvPr>
            </p:nvSpPr>
            <p:spPr/>
            <p:txBody>
              <a:bodyPr/>
              <a:lstStyle/>
              <a:p>
                <a:r>
                  <a:rPr lang="pt-BR" dirty="0"/>
                  <a:t>O Operador </a:t>
                </a:r>
                <a14:m>
                  <m:oMath xmlns:m="http://schemas.openxmlformats.org/officeDocument/2006/math">
                    <m:r>
                      <a:rPr lang="pt-BR" i="1" dirty="0" smtClean="0">
                        <a:latin typeface="Cambria Math" panose="02040503050406030204" pitchFamily="18" charset="0"/>
                      </a:rPr>
                      <m:t>𝐸</m:t>
                    </m:r>
                  </m:oMath>
                </a14:m>
                <a:endParaRPr lang="pt-BR" dirty="0"/>
              </a:p>
            </p:txBody>
          </p:sp>
        </mc:Choice>
        <mc:Fallback>
          <p:sp>
            <p:nvSpPr>
              <p:cNvPr id="2" name="Título 1">
                <a:extLst>
                  <a:ext uri="{FF2B5EF4-FFF2-40B4-BE49-F238E27FC236}">
                    <a16:creationId xmlns:a16="http://schemas.microsoft.com/office/drawing/2014/main" id="{5091FDDD-8C4B-E242-BA18-8AE918B00615}"/>
                  </a:ext>
                </a:extLst>
              </p:cNvPr>
              <p:cNvSpPr>
                <a:spLocks noGrp="1" noRot="1" noChangeAspect="1" noMove="1" noResize="1" noEditPoints="1" noAdjustHandles="1" noChangeArrowheads="1" noChangeShapeType="1" noTextEdit="1"/>
              </p:cNvSpPr>
              <p:nvPr>
                <p:ph type="title"/>
              </p:nvPr>
            </p:nvSpPr>
            <p:spPr>
              <a:blipFill>
                <a:blip r:embed="rId2"/>
                <a:stretch>
                  <a:fillRect l="-1979"/>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3" name="Espaço Reservado para Conteúdo 2">
                <a:extLst>
                  <a:ext uri="{FF2B5EF4-FFF2-40B4-BE49-F238E27FC236}">
                    <a16:creationId xmlns:a16="http://schemas.microsoft.com/office/drawing/2014/main" id="{704EB5A8-A7C2-A24F-9D85-18EA3AF491ED}"/>
                  </a:ext>
                </a:extLst>
              </p:cNvPr>
              <p:cNvSpPr>
                <a:spLocks noGrp="1"/>
              </p:cNvSpPr>
              <p:nvPr>
                <p:ph idx="1"/>
              </p:nvPr>
            </p:nvSpPr>
            <p:spPr/>
            <p:txBody>
              <a:bodyPr/>
              <a:lstStyle/>
              <a:p>
                <a:r>
                  <a:rPr lang="pt-BR" dirty="0"/>
                  <a:t>Dada duas proposições (que podem ser expressões relacionais), </a:t>
                </a:r>
                <a:r>
                  <a:rPr lang="pt-BR" dirty="0" err="1"/>
                  <a:t>ex</a:t>
                </a:r>
                <a:r>
                  <a:rPr lang="pt-BR" dirty="0"/>
                  <a:t>:</a:t>
                </a:r>
              </a:p>
              <a:p>
                <a:pPr lvl="1"/>
                <a14:m>
                  <m:oMath xmlns:m="http://schemas.openxmlformats.org/officeDocument/2006/math">
                    <m:r>
                      <a:rPr lang="pt-BR" i="1" dirty="0" smtClean="0">
                        <a:latin typeface="Cambria Math" panose="02040503050406030204" pitchFamily="18" charset="0"/>
                      </a:rPr>
                      <m:t>𝑋</m:t>
                    </m:r>
                    <m:r>
                      <a:rPr lang="pt-BR" i="1" dirty="0" smtClean="0">
                        <a:latin typeface="Cambria Math" panose="02040503050406030204" pitchFamily="18" charset="0"/>
                      </a:rPr>
                      <m:t> &gt; 5, </m:t>
                    </m:r>
                    <m:r>
                      <a:rPr lang="pt-BR" i="1" dirty="0" smtClean="0">
                        <a:latin typeface="Cambria Math" panose="02040503050406030204" pitchFamily="18" charset="0"/>
                      </a:rPr>
                      <m:t>𝑜𝑢</m:t>
                    </m:r>
                    <m:r>
                      <a:rPr lang="pt-BR" i="1" dirty="0">
                        <a:latin typeface="Cambria Math" panose="02040503050406030204" pitchFamily="18" charset="0"/>
                      </a:rPr>
                      <m:t> </m:t>
                    </m:r>
                    <m:r>
                      <a:rPr lang="pt-BR" i="1" dirty="0" err="1" smtClean="0">
                        <a:latin typeface="Cambria Math" panose="02040503050406030204" pitchFamily="18" charset="0"/>
                      </a:rPr>
                      <m:t>𝑆</m:t>
                    </m:r>
                    <m:r>
                      <a:rPr lang="pt-BR" i="1" dirty="0">
                        <a:latin typeface="Cambria Math" panose="02040503050406030204" pitchFamily="18" charset="0"/>
                      </a:rPr>
                      <m:t> </m:t>
                    </m:r>
                    <m:r>
                      <a:rPr lang="pt-BR" i="1" dirty="0" smtClean="0">
                        <a:latin typeface="Cambria Math" panose="02040503050406030204" pitchFamily="18" charset="0"/>
                      </a:rPr>
                      <m:t>== 10</m:t>
                    </m:r>
                  </m:oMath>
                </a14:m>
                <a:endParaRPr lang="pt-BR" dirty="0"/>
              </a:p>
            </p:txBody>
          </p:sp>
        </mc:Choice>
        <mc:Fallback>
          <p:sp>
            <p:nvSpPr>
              <p:cNvPr id="3" name="Espaço Reservado para Conteúdo 2">
                <a:extLst>
                  <a:ext uri="{FF2B5EF4-FFF2-40B4-BE49-F238E27FC236}">
                    <a16:creationId xmlns:a16="http://schemas.microsoft.com/office/drawing/2014/main" id="{704EB5A8-A7C2-A24F-9D85-18EA3AF491ED}"/>
                  </a:ext>
                </a:extLst>
              </p:cNvPr>
              <p:cNvSpPr>
                <a:spLocks noGrp="1" noRot="1" noChangeAspect="1" noMove="1" noResize="1" noEditPoints="1" noAdjustHandles="1" noChangeArrowheads="1" noChangeShapeType="1" noTextEdit="1"/>
              </p:cNvSpPr>
              <p:nvPr>
                <p:ph idx="1"/>
              </p:nvPr>
            </p:nvSpPr>
            <p:spPr>
              <a:blipFill>
                <a:blip r:embed="rId3"/>
                <a:stretch>
                  <a:fillRect l="-792" t="-2113" r="-792"/>
                </a:stretch>
              </a:blipFill>
            </p:spPr>
            <p:txBody>
              <a:bodyPr/>
              <a:lstStyle/>
              <a:p>
                <a:r>
                  <a:rPr lang="pt-BR">
                    <a:noFill/>
                  </a:rPr>
                  <a:t> </a:t>
                </a:r>
              </a:p>
            </p:txBody>
          </p:sp>
        </mc:Fallback>
      </mc:AlternateContent>
      <p:sp>
        <p:nvSpPr>
          <p:cNvPr id="4" name="Espaço Reservado para Número de Slide 3">
            <a:extLst>
              <a:ext uri="{FF2B5EF4-FFF2-40B4-BE49-F238E27FC236}">
                <a16:creationId xmlns:a16="http://schemas.microsoft.com/office/drawing/2014/main" id="{6158C776-3A66-DE4B-86CD-72623B7E5F77}"/>
              </a:ext>
            </a:extLst>
          </p:cNvPr>
          <p:cNvSpPr>
            <a:spLocks noGrp="1"/>
          </p:cNvSpPr>
          <p:nvPr>
            <p:ph type="sldNum" sz="quarter" idx="12"/>
          </p:nvPr>
        </p:nvSpPr>
        <p:spPr/>
        <p:txBody>
          <a:bodyPr/>
          <a:lstStyle/>
          <a:p>
            <a:fld id="{6D22F896-40B5-4ADD-8801-0D06FADFA095}" type="slidenum">
              <a:rPr lang="en-US" smtClean="0"/>
              <a:pPr/>
              <a:t>93</a:t>
            </a:fld>
            <a:endParaRPr lang="en-US" dirty="0"/>
          </a:p>
        </p:txBody>
      </p:sp>
    </p:spTree>
    <p:extLst>
      <p:ext uri="{BB962C8B-B14F-4D97-AF65-F5344CB8AC3E}">
        <p14:creationId xmlns:p14="http://schemas.microsoft.com/office/powerpoint/2010/main" val="1777964596"/>
      </p:ext>
    </p:extLst>
  </p:cSld>
  <p:clrMapOvr>
    <a:masterClrMapping/>
  </p:clrMapOvr>
</p:sld>
</file>

<file path=ppt/theme/theme1.xml><?xml version="1.0" encoding="utf-8"?>
<a:theme xmlns:a="http://schemas.openxmlformats.org/drawingml/2006/main" name="Berlim">
  <a:themeElements>
    <a:clrScheme name="Verde-azulado">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Berlim">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m">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28000"/>
              </a:schemeClr>
            </a:gs>
            <a:gs pos="50000">
              <a:schemeClr val="phClr">
                <a:shade val="100000"/>
                <a:hueMod val="100000"/>
                <a:satMod val="110000"/>
                <a:lumMod val="130000"/>
              </a:schemeClr>
            </a:gs>
            <a:gs pos="100000">
              <a:schemeClr val="phClr">
                <a:shade val="78000"/>
                <a:hueMod val="118000"/>
                <a:satMod val="12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7DC10E3-4FF5-456B-A359-A0F378C1E5FB}"/>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3981</TotalTime>
  <Words>3574</Words>
  <Application>Microsoft Macintosh PowerPoint</Application>
  <PresentationFormat>Widescreen</PresentationFormat>
  <Paragraphs>601</Paragraphs>
  <Slides>93</Slides>
  <Notes>1</Notes>
  <HiddenSlides>0</HiddenSlides>
  <MMClips>2</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93</vt:i4>
      </vt:variant>
    </vt:vector>
  </HeadingPairs>
  <TitlesOfParts>
    <vt:vector size="100" baseType="lpstr">
      <vt:lpstr>Arial</vt:lpstr>
      <vt:lpstr>Calibri</vt:lpstr>
      <vt:lpstr>Cambria Math</vt:lpstr>
      <vt:lpstr>inherit</vt:lpstr>
      <vt:lpstr>Trebuchet MS</vt:lpstr>
      <vt:lpstr>Wingdings</vt:lpstr>
      <vt:lpstr>Berlim</vt:lpstr>
      <vt:lpstr>CET 836 – Programação I</vt:lpstr>
      <vt:lpstr>Ementa</vt:lpstr>
      <vt:lpstr>Conteúdo Programático do Curso</vt:lpstr>
      <vt:lpstr>Livro Texto</vt:lpstr>
      <vt:lpstr>Avaliações</vt:lpstr>
      <vt:lpstr>Material e Instruções</vt:lpstr>
      <vt:lpstr>Ferramentas</vt:lpstr>
      <vt:lpstr>Como funciona um Computador?</vt:lpstr>
      <vt:lpstr>Arquitetura de Von Neumman</vt:lpstr>
      <vt:lpstr>Arquitetura de Von Neumman</vt:lpstr>
      <vt:lpstr>Dispositivos de Entrada</vt:lpstr>
      <vt:lpstr>Dispositivos de Saída</vt:lpstr>
      <vt:lpstr>Unidade Lógica Aritmética e Unidade de Controle de Programa </vt:lpstr>
      <vt:lpstr>Memória Principal</vt:lpstr>
      <vt:lpstr>Algoritmos</vt:lpstr>
      <vt:lpstr>Definição de Algoritmo</vt:lpstr>
      <vt:lpstr>Algoritmos</vt:lpstr>
      <vt:lpstr>Algoritmos - Ordenação</vt:lpstr>
      <vt:lpstr>Uma solução</vt:lpstr>
      <vt:lpstr>Algoritmos - Busca</vt:lpstr>
      <vt:lpstr>Uma Solução</vt:lpstr>
      <vt:lpstr>Revisitando o Problema da Busca</vt:lpstr>
      <vt:lpstr>Algoritmos e Linguagens de Programação</vt:lpstr>
      <vt:lpstr>Algoritmos</vt:lpstr>
      <vt:lpstr>Descrevendo Algoritmos e Linguagens de Programação</vt:lpstr>
      <vt:lpstr>Elementos de um Programa</vt:lpstr>
      <vt:lpstr>Variáveis e Constantes</vt:lpstr>
      <vt:lpstr>Constantes e Variáveis</vt:lpstr>
      <vt:lpstr>Tipos Inteiros</vt:lpstr>
      <vt:lpstr>Declaração de Variáveis em C</vt:lpstr>
      <vt:lpstr>Tipos inteiros</vt:lpstr>
      <vt:lpstr>Tipos de Ponto Flutuante</vt:lpstr>
      <vt:lpstr>Caracteres</vt:lpstr>
      <vt:lpstr>Tipo Booleano em C</vt:lpstr>
      <vt:lpstr>Vetores</vt:lpstr>
      <vt:lpstr>Cadeia de Caracteres ou Strings</vt:lpstr>
      <vt:lpstr>Matrizes</vt:lpstr>
      <vt:lpstr>Como utilizar uma variável já declarada</vt:lpstr>
      <vt:lpstr>Como utilizar uma variável já declarada</vt:lpstr>
      <vt:lpstr>Como utilizar um vetor</vt:lpstr>
      <vt:lpstr>Como utilizar um matriz</vt:lpstr>
      <vt:lpstr>Entrada e Saída de dados Simples</vt:lpstr>
      <vt:lpstr>Impressão de Dados na Tela</vt:lpstr>
      <vt:lpstr>Impressão de Dados na Tela</vt:lpstr>
      <vt:lpstr>Impressão de Dados na Tela</vt:lpstr>
      <vt:lpstr>Impressão de Dados na Tela</vt:lpstr>
      <vt:lpstr>Impressão de Dados na Tela</vt:lpstr>
      <vt:lpstr>Leitura do Teclado</vt:lpstr>
      <vt:lpstr>Leitura do Teclado</vt:lpstr>
      <vt:lpstr>Leitura do Teclado</vt:lpstr>
      <vt:lpstr>Esqueleto de um Programa em C</vt:lpstr>
      <vt:lpstr>Um programa em C</vt:lpstr>
      <vt:lpstr>Esqueleto de um Programa Simples em C</vt:lpstr>
      <vt:lpstr>Ambiente de Programação</vt:lpstr>
      <vt:lpstr>IDE</vt:lpstr>
      <vt:lpstr>Como criar um Programa</vt:lpstr>
      <vt:lpstr>Como criar um Programa</vt:lpstr>
      <vt:lpstr>Como criar um Programa</vt:lpstr>
      <vt:lpstr>Como criar um Programa</vt:lpstr>
      <vt:lpstr>Como criar um Programa</vt:lpstr>
      <vt:lpstr>Como criar um Programa</vt:lpstr>
      <vt:lpstr>Executando o Programa</vt:lpstr>
      <vt:lpstr>O Primeiro Programa</vt:lpstr>
      <vt:lpstr>Exercício 1</vt:lpstr>
      <vt:lpstr>Exercício 2</vt:lpstr>
      <vt:lpstr>Operadores Aritméticos</vt:lpstr>
      <vt:lpstr>Operadores Aritméticos</vt:lpstr>
      <vt:lpstr>Operadores Aritméticos</vt:lpstr>
      <vt:lpstr>Utilização dos operadores Aritméticos</vt:lpstr>
      <vt:lpstr>Operador de Atribuição, =</vt:lpstr>
      <vt:lpstr>Operador de Atribuição</vt:lpstr>
      <vt:lpstr>Operadores Relacionais</vt:lpstr>
      <vt:lpstr>Operadores Relacionais</vt:lpstr>
      <vt:lpstr>Operadores Relacionais</vt:lpstr>
      <vt:lpstr>Operadores Relacionais</vt:lpstr>
      <vt:lpstr>Estruturas de Seleção: if</vt:lpstr>
      <vt:lpstr>Estrutras de Selecão: if</vt:lpstr>
      <vt:lpstr>Estrutras de Selecão: if na linguagem C</vt:lpstr>
      <vt:lpstr>Estruturas de Seleção: if na linguagem C</vt:lpstr>
      <vt:lpstr>Condições de um if: Expressões Relacionais</vt:lpstr>
      <vt:lpstr>Estruturas de Seleção: if ... else</vt:lpstr>
      <vt:lpstr>Estruturas de Seleção: if ... else</vt:lpstr>
      <vt:lpstr>Estruturas de Seleção: if ... else em C</vt:lpstr>
      <vt:lpstr>Exercício 3 – O exercício 2 Chato!</vt:lpstr>
      <vt:lpstr>De volta ao programa Chato</vt:lpstr>
      <vt:lpstr>Expressões e Operadores Lógicos</vt:lpstr>
      <vt:lpstr>Operadores e Expressões Lógicas</vt:lpstr>
      <vt:lpstr>Operadores Lógicos</vt:lpstr>
      <vt:lpstr>George Boole - Documentário</vt:lpstr>
      <vt:lpstr>Operadores Lógicos</vt:lpstr>
      <vt:lpstr>Operadores Lógicos</vt:lpstr>
      <vt:lpstr>Operadores Lógicos em C</vt:lpstr>
      <vt:lpstr>O Operador 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CET 836 – Programação I</dc:title>
  <dc:creator>TU-Pseudonym 1436394553627466</dc:creator>
  <cp:lastModifiedBy>TU-Pseudonym 1436394553627466</cp:lastModifiedBy>
  <cp:revision>7</cp:revision>
  <dcterms:created xsi:type="dcterms:W3CDTF">2019-11-01T19:42:49Z</dcterms:created>
  <dcterms:modified xsi:type="dcterms:W3CDTF">2019-11-08T16:35:29Z</dcterms:modified>
</cp:coreProperties>
</file>